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74" r:id="rId6"/>
    <p:sldId id="260" r:id="rId7"/>
    <p:sldId id="261" r:id="rId8"/>
    <p:sldId id="275" r:id="rId9"/>
    <p:sldId id="262" r:id="rId10"/>
    <p:sldId id="263" r:id="rId11"/>
    <p:sldId id="278" r:id="rId12"/>
    <p:sldId id="265" r:id="rId13"/>
    <p:sldId id="264" r:id="rId14"/>
    <p:sldId id="318" r:id="rId15"/>
    <p:sldId id="266" r:id="rId16"/>
    <p:sldId id="298" r:id="rId17"/>
    <p:sldId id="267" r:id="rId18"/>
    <p:sldId id="273" r:id="rId19"/>
    <p:sldId id="268" r:id="rId20"/>
    <p:sldId id="269" r:id="rId21"/>
    <p:sldId id="270" r:id="rId22"/>
    <p:sldId id="271" r:id="rId23"/>
    <p:sldId id="272" r:id="rId24"/>
    <p:sldId id="287" r:id="rId25"/>
    <p:sldId id="290" r:id="rId26"/>
    <p:sldId id="293" r:id="rId27"/>
    <p:sldId id="292" r:id="rId28"/>
    <p:sldId id="289" r:id="rId29"/>
    <p:sldId id="294" r:id="rId30"/>
    <p:sldId id="299" r:id="rId31"/>
    <p:sldId id="283" r:id="rId32"/>
    <p:sldId id="301" r:id="rId33"/>
    <p:sldId id="302" r:id="rId34"/>
    <p:sldId id="303" r:id="rId35"/>
    <p:sldId id="304" r:id="rId36"/>
    <p:sldId id="305" r:id="rId37"/>
    <p:sldId id="313" r:id="rId38"/>
    <p:sldId id="314" r:id="rId39"/>
    <p:sldId id="315" r:id="rId40"/>
    <p:sldId id="316" r:id="rId41"/>
    <p:sldId id="317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9" r:id="rId50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7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\Local%20Settings\Temp\Rar$DI03.031\profil%20au%203%20ma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Bureau\statts%20enquete%20oct%202012\BASE%20FEP%20-%20TOUS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Classeur1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dmin\Mes%20documents\traitement%20pour%20diaporama%20g&#233;n&#233;ral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Colloque%20sant&#233;%20au%20travail\synth&#232;se%207%20N0V%20d&#233;gradation%20doc%20de%20travai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admin\Mes%20documents\traitement%20pour%20diaporama%20g&#233;n&#233;ra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Mes%20documents\traitement%20pour%20diaporam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1250620811125005"/>
                  <c:y val="-0.27812351183331802"/>
                </c:manualLayout>
              </c:layout>
              <c:spPr/>
              <c:txPr>
                <a:bodyPr/>
                <a:lstStyle/>
                <a:p>
                  <a:pPr>
                    <a:defRPr sz="4000"/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9218686798867393"/>
                  <c:y val="0.20547648583103212"/>
                </c:manualLayout>
              </c:layout>
              <c:spPr/>
              <c:txPr>
                <a:bodyPr/>
                <a:lstStyle/>
                <a:p>
                  <a:pPr>
                    <a:defRPr sz="4000"/>
                  </a:pPr>
                  <a:endParaRPr lang="fr-F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72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Feuil1!$A$2:$A$3</c:f>
              <c:strCache>
                <c:ptCount val="2"/>
                <c:pt idx="0">
                  <c:v>Femme</c:v>
                </c:pt>
                <c:pt idx="1">
                  <c:v>Homme</c:v>
                </c:pt>
              </c:strCache>
            </c:strRef>
          </c:cat>
          <c:val>
            <c:numRef>
              <c:f>Feuil1!$B$2:$B$3</c:f>
              <c:numCache>
                <c:formatCode>#,##0</c:formatCode>
                <c:ptCount val="2"/>
                <c:pt idx="0">
                  <c:v>4309</c:v>
                </c:pt>
                <c:pt idx="1">
                  <c:v>1470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44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8421412948381511"/>
          <c:y val="7.3636710101721934E-3"/>
          <c:w val="0.60189698162729599"/>
          <c:h val="0.89511744263890003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Feuil2!$B$18:$B$41</c:f>
              <c:strCache>
                <c:ptCount val="24"/>
                <c:pt idx="0">
                  <c:v>Les sollicitations liées au caractère propre </c:v>
                </c:pt>
                <c:pt idx="1">
                  <c:v>Des problèmes de voix </c:v>
                </c:pt>
                <c:pt idx="2">
                  <c:v>Le nombre de niveaux dans lesquels j'enseigne </c:v>
                </c:pt>
                <c:pt idx="3">
                  <c:v>Je crains de perdre mon emploi </c:v>
                </c:pt>
                <c:pt idx="4">
                  <c:v>Le niveau sonore </c:v>
                </c:pt>
                <c:pt idx="5">
                  <c:v>Le matériel mis à disposition </c:v>
                </c:pt>
                <c:pt idx="6">
                  <c:v>Mon adaptation aux nouvelles technologies </c:v>
                </c:pt>
                <c:pt idx="7">
                  <c:v>Je ne pourrai jamais changer de métier </c:v>
                </c:pt>
                <c:pt idx="8">
                  <c:v>Le mode de management </c:v>
                </c:pt>
                <c:pt idx="9">
                  <c:v>Des problèmes de sommeil </c:v>
                </c:pt>
                <c:pt idx="10">
                  <c:v>Ma capacité à mettre en œuvre de nouveaux programmes </c:v>
                </c:pt>
                <c:pt idx="11">
                  <c:v>Des problèmes d’anxiété </c:v>
                </c:pt>
                <c:pt idx="12">
                  <c:v>Mon salaire ne me permet plus de répondre à mes besoins </c:v>
                </c:pt>
                <c:pt idx="13">
                  <c:v>Les sollicitations administratives </c:v>
                </c:pt>
                <c:pt idx="14">
                  <c:v>Le nombre d'élèves par classe </c:v>
                </c:pt>
                <c:pt idx="15">
                  <c:v>Ma disponibilité pour ma vie personnelle </c:v>
                </c:pt>
                <c:pt idx="16">
                  <c:v>Le nombre de réunions </c:v>
                </c:pt>
                <c:pt idx="17">
                  <c:v>Une forte fatigue </c:v>
                </c:pt>
                <c:pt idx="18">
                  <c:v>Le rythme du travail au quotidien ou hebdo </c:v>
                </c:pt>
                <c:pt idx="19">
                  <c:v>Le nombre de tâches à accomplir </c:v>
                </c:pt>
                <c:pt idx="20">
                  <c:v>Les exigences au-delà du temps réglementaire du service </c:v>
                </c:pt>
                <c:pt idx="21">
                  <c:v>Mon métier est moins reconnu socialement </c:v>
                </c:pt>
                <c:pt idx="22">
                  <c:v>La modification de mes missions d'enseignant </c:v>
                </c:pt>
                <c:pt idx="23">
                  <c:v>Le temps pour accomplir l'ensemble des tâches </c:v>
                </c:pt>
              </c:strCache>
            </c:strRef>
          </c:cat>
          <c:val>
            <c:numRef>
              <c:f>Feuil2!$C$18:$C$41</c:f>
              <c:numCache>
                <c:formatCode>General</c:formatCode>
                <c:ptCount val="24"/>
              </c:numCache>
            </c:numRef>
          </c:val>
        </c:ser>
        <c:ser>
          <c:idx val="1"/>
          <c:order val="1"/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5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9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6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7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3"/>
            <c:invertIfNegative val="0"/>
            <c:bubble3D val="0"/>
            <c:spPr>
              <a:solidFill>
                <a:srgbClr val="0070C0"/>
              </a:solidFill>
            </c:spPr>
          </c:dPt>
          <c:cat>
            <c:strRef>
              <c:f>Feuil2!$B$18:$B$41</c:f>
              <c:strCache>
                <c:ptCount val="24"/>
                <c:pt idx="0">
                  <c:v>Les sollicitations liées au caractère propre </c:v>
                </c:pt>
                <c:pt idx="1">
                  <c:v>Des problèmes de voix </c:v>
                </c:pt>
                <c:pt idx="2">
                  <c:v>Le nombre de niveaux dans lesquels j'enseigne </c:v>
                </c:pt>
                <c:pt idx="3">
                  <c:v>Je crains de perdre mon emploi </c:v>
                </c:pt>
                <c:pt idx="4">
                  <c:v>Le niveau sonore </c:v>
                </c:pt>
                <c:pt idx="5">
                  <c:v>Le matériel mis à disposition </c:v>
                </c:pt>
                <c:pt idx="6">
                  <c:v>Mon adaptation aux nouvelles technologies </c:v>
                </c:pt>
                <c:pt idx="7">
                  <c:v>Je ne pourrai jamais changer de métier </c:v>
                </c:pt>
                <c:pt idx="8">
                  <c:v>Le mode de management </c:v>
                </c:pt>
                <c:pt idx="9">
                  <c:v>Des problèmes de sommeil </c:v>
                </c:pt>
                <c:pt idx="10">
                  <c:v>Ma capacité à mettre en œuvre de nouveaux programmes </c:v>
                </c:pt>
                <c:pt idx="11">
                  <c:v>Des problèmes d’anxiété </c:v>
                </c:pt>
                <c:pt idx="12">
                  <c:v>Mon salaire ne me permet plus de répondre à mes besoins </c:v>
                </c:pt>
                <c:pt idx="13">
                  <c:v>Les sollicitations administratives </c:v>
                </c:pt>
                <c:pt idx="14">
                  <c:v>Le nombre d'élèves par classe </c:v>
                </c:pt>
                <c:pt idx="15">
                  <c:v>Ma disponibilité pour ma vie personnelle </c:v>
                </c:pt>
                <c:pt idx="16">
                  <c:v>Le nombre de réunions </c:v>
                </c:pt>
                <c:pt idx="17">
                  <c:v>Une forte fatigue </c:v>
                </c:pt>
                <c:pt idx="18">
                  <c:v>Le rythme du travail au quotidien ou hebdo </c:v>
                </c:pt>
                <c:pt idx="19">
                  <c:v>Le nombre de tâches à accomplir </c:v>
                </c:pt>
                <c:pt idx="20">
                  <c:v>Les exigences au-delà du temps réglementaire du service </c:v>
                </c:pt>
                <c:pt idx="21">
                  <c:v>Mon métier est moins reconnu socialement </c:v>
                </c:pt>
                <c:pt idx="22">
                  <c:v>La modification de mes missions d'enseignant </c:v>
                </c:pt>
                <c:pt idx="23">
                  <c:v>Le temps pour accomplir l'ensemble des tâches </c:v>
                </c:pt>
              </c:strCache>
            </c:strRef>
          </c:cat>
          <c:val>
            <c:numRef>
              <c:f>Feuil2!$D$18:$D$41</c:f>
              <c:numCache>
                <c:formatCode>General</c:formatCode>
                <c:ptCount val="24"/>
                <c:pt idx="0">
                  <c:v>849</c:v>
                </c:pt>
                <c:pt idx="1">
                  <c:v>885</c:v>
                </c:pt>
                <c:pt idx="2">
                  <c:v>951</c:v>
                </c:pt>
                <c:pt idx="3">
                  <c:v>1005</c:v>
                </c:pt>
                <c:pt idx="4">
                  <c:v>1051</c:v>
                </c:pt>
                <c:pt idx="5">
                  <c:v>1072</c:v>
                </c:pt>
                <c:pt idx="6">
                  <c:v>1395</c:v>
                </c:pt>
                <c:pt idx="7">
                  <c:v>1400</c:v>
                </c:pt>
                <c:pt idx="8">
                  <c:v>1541</c:v>
                </c:pt>
                <c:pt idx="9">
                  <c:v>1683</c:v>
                </c:pt>
                <c:pt idx="10">
                  <c:v>1900</c:v>
                </c:pt>
                <c:pt idx="11">
                  <c:v>1962</c:v>
                </c:pt>
                <c:pt idx="12">
                  <c:v>1993</c:v>
                </c:pt>
                <c:pt idx="13">
                  <c:v>2133</c:v>
                </c:pt>
                <c:pt idx="14">
                  <c:v>2331</c:v>
                </c:pt>
                <c:pt idx="15">
                  <c:v>2347</c:v>
                </c:pt>
                <c:pt idx="16">
                  <c:v>2500</c:v>
                </c:pt>
                <c:pt idx="17">
                  <c:v>3084</c:v>
                </c:pt>
                <c:pt idx="18">
                  <c:v>3121</c:v>
                </c:pt>
                <c:pt idx="19">
                  <c:v>3258</c:v>
                </c:pt>
                <c:pt idx="20">
                  <c:v>3358</c:v>
                </c:pt>
                <c:pt idx="21">
                  <c:v>3593</c:v>
                </c:pt>
                <c:pt idx="22">
                  <c:v>3601</c:v>
                </c:pt>
                <c:pt idx="23">
                  <c:v>3742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4994048"/>
        <c:axId val="74995584"/>
        <c:axId val="0"/>
      </c:bar3DChart>
      <c:catAx>
        <c:axId val="74994048"/>
        <c:scaling>
          <c:orientation val="minMax"/>
        </c:scaling>
        <c:delete val="0"/>
        <c:axPos val="l"/>
        <c:majorTickMark val="none"/>
        <c:minorTickMark val="none"/>
        <c:tickLblPos val="nextTo"/>
        <c:crossAx val="74995584"/>
        <c:crosses val="autoZero"/>
        <c:auto val="1"/>
        <c:lblAlgn val="ctr"/>
        <c:lblOffset val="100"/>
        <c:noMultiLvlLbl val="0"/>
      </c:catAx>
      <c:valAx>
        <c:axId val="749955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749940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Feuil11!$B$1:$B$7</c:f>
              <c:strCache>
                <c:ptCount val="7"/>
                <c:pt idx="0">
                  <c:v>Une forte fatigue </c:v>
                </c:pt>
                <c:pt idx="1">
                  <c:v>Le rythme du travail au quotidien ou hebdo </c:v>
                </c:pt>
                <c:pt idx="2">
                  <c:v>Le nombre de tâches à accomplir </c:v>
                </c:pt>
                <c:pt idx="3">
                  <c:v>Ce qui est demandé au-delà du temps réglementaire du service </c:v>
                </c:pt>
                <c:pt idx="4">
                  <c:v>Mon métier est moins reconnu socialement </c:v>
                </c:pt>
                <c:pt idx="5">
                  <c:v>La modification de mes missions d'enseignant </c:v>
                </c:pt>
                <c:pt idx="6">
                  <c:v>Le temps pour accomplir l'ensemble des tâches </c:v>
                </c:pt>
              </c:strCache>
            </c:strRef>
          </c:cat>
          <c:val>
            <c:numRef>
              <c:f>Feuil11!$C$1:$C$7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0070C0"/>
              </a:solidFill>
            </c:spPr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Feuil11!$B$1:$B$7</c:f>
              <c:strCache>
                <c:ptCount val="7"/>
                <c:pt idx="0">
                  <c:v>Une forte fatigue </c:v>
                </c:pt>
                <c:pt idx="1">
                  <c:v>Le rythme du travail au quotidien ou hebdo </c:v>
                </c:pt>
                <c:pt idx="2">
                  <c:v>Le nombre de tâches à accomplir </c:v>
                </c:pt>
                <c:pt idx="3">
                  <c:v>Ce qui est demandé au-delà du temps réglementaire du service </c:v>
                </c:pt>
                <c:pt idx="4">
                  <c:v>Mon métier est moins reconnu socialement </c:v>
                </c:pt>
                <c:pt idx="5">
                  <c:v>La modification de mes missions d'enseignant </c:v>
                </c:pt>
                <c:pt idx="6">
                  <c:v>Le temps pour accomplir l'ensemble des tâches </c:v>
                </c:pt>
              </c:strCache>
            </c:strRef>
          </c:cat>
          <c:val>
            <c:numRef>
              <c:f>Feuil11!$D$1:$D$7</c:f>
              <c:numCache>
                <c:formatCode>General</c:formatCode>
                <c:ptCount val="7"/>
                <c:pt idx="0">
                  <c:v>3084</c:v>
                </c:pt>
                <c:pt idx="1">
                  <c:v>3121</c:v>
                </c:pt>
                <c:pt idx="2">
                  <c:v>3258</c:v>
                </c:pt>
                <c:pt idx="3">
                  <c:v>3358</c:v>
                </c:pt>
                <c:pt idx="4">
                  <c:v>3593</c:v>
                </c:pt>
                <c:pt idx="5">
                  <c:v>3601</c:v>
                </c:pt>
                <c:pt idx="6">
                  <c:v>3742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024256"/>
        <c:axId val="75025792"/>
      </c:barChart>
      <c:catAx>
        <c:axId val="75024256"/>
        <c:scaling>
          <c:orientation val="minMax"/>
        </c:scaling>
        <c:delete val="0"/>
        <c:axPos val="l"/>
        <c:majorTickMark val="out"/>
        <c:minorTickMark val="none"/>
        <c:tickLblPos val="nextTo"/>
        <c:crossAx val="75025792"/>
        <c:crosses val="autoZero"/>
        <c:auto val="1"/>
        <c:lblAlgn val="ctr"/>
        <c:lblOffset val="100"/>
        <c:noMultiLvlLbl val="0"/>
      </c:catAx>
      <c:valAx>
        <c:axId val="750257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75024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Arrêt maladie depuis 24 mois 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Feuil3!$A$4:$A$7</c:f>
              <c:strCache>
                <c:ptCount val="4"/>
                <c:pt idx="0">
                  <c:v>Non </c:v>
                </c:pt>
                <c:pt idx="1">
                  <c:v>Moins de 10 jours </c:v>
                </c:pt>
                <c:pt idx="2">
                  <c:v>Plus de 30 jours </c:v>
                </c:pt>
                <c:pt idx="3">
                  <c:v>Plus de 90 jours </c:v>
                </c:pt>
              </c:strCache>
            </c:strRef>
          </c:cat>
          <c:val>
            <c:numRef>
              <c:f>Feuil3!$B$4:$B$7</c:f>
              <c:numCache>
                <c:formatCode>General</c:formatCode>
                <c:ptCount val="4"/>
                <c:pt idx="0">
                  <c:v>2973</c:v>
                </c:pt>
                <c:pt idx="1">
                  <c:v>1724</c:v>
                </c:pt>
                <c:pt idx="2">
                  <c:v>398</c:v>
                </c:pt>
                <c:pt idx="3">
                  <c:v>172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t"/>
      <c:layout>
        <c:manualLayout>
          <c:xMode val="edge"/>
          <c:yMode val="edge"/>
          <c:x val="0"/>
          <c:y val="7.7407026536515225E-2"/>
          <c:w val="0.95708486439194984"/>
          <c:h val="0.16745653089505105"/>
        </c:manualLayout>
      </c:layout>
      <c:overlay val="0"/>
      <c:txPr>
        <a:bodyPr/>
        <a:lstStyle/>
        <a:p>
          <a:pPr>
            <a:defRPr sz="20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1"/>
    </mc:Choice>
    <mc:Fallback>
      <c:style val="41"/>
    </mc:Fallback>
  </mc:AlternateContent>
  <c:chart>
    <c:autoTitleDeleted val="1"/>
    <c:plotArea>
      <c:layout/>
      <c:radarChart>
        <c:radarStyle val="marker"/>
        <c:varyColors val="0"/>
        <c:ser>
          <c:idx val="0"/>
          <c:order val="0"/>
          <c:dLbls>
            <c:delete val="1"/>
          </c:dLbls>
          <c:cat>
            <c:strRef>
              <c:f>Feuil4!$B$4:$B$9</c:f>
              <c:strCache>
                <c:ptCount val="6"/>
                <c:pt idx="0">
                  <c:v>Métier </c:v>
                </c:pt>
                <c:pt idx="1">
                  <c:v>Temps </c:v>
                </c:pt>
                <c:pt idx="2">
                  <c:v>Moyens</c:v>
                </c:pt>
                <c:pt idx="3">
                  <c:v>Citoyenneté </c:v>
                </c:pt>
                <c:pt idx="4">
                  <c:v>Santé </c:v>
                </c:pt>
                <c:pt idx="5">
                  <c:v>Environnement</c:v>
                </c:pt>
              </c:strCache>
            </c:strRef>
          </c:cat>
          <c:val>
            <c:numRef>
              <c:f>Feuil4!$C$4:$C$9</c:f>
              <c:numCache>
                <c:formatCode>General</c:formatCode>
                <c:ptCount val="6"/>
                <c:pt idx="0">
                  <c:v>3219</c:v>
                </c:pt>
                <c:pt idx="1">
                  <c:v>3172</c:v>
                </c:pt>
                <c:pt idx="2">
                  <c:v>2856</c:v>
                </c:pt>
                <c:pt idx="3">
                  <c:v>1186</c:v>
                </c:pt>
                <c:pt idx="4">
                  <c:v>936</c:v>
                </c:pt>
                <c:pt idx="5">
                  <c:v>623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axId val="82328192"/>
        <c:axId val="82326656"/>
      </c:radarChart>
      <c:valAx>
        <c:axId val="82326656"/>
        <c:scaling>
          <c:orientation val="minMax"/>
        </c:scaling>
        <c:delete val="1"/>
        <c:axPos val="l"/>
        <c:majorGridlines/>
        <c:numFmt formatCode="General" sourceLinked="1"/>
        <c:majorTickMark val="none"/>
        <c:minorTickMark val="none"/>
        <c:tickLblPos val="none"/>
        <c:crossAx val="82328192"/>
        <c:crosses val="autoZero"/>
        <c:crossBetween val="between"/>
      </c:valAx>
      <c:catAx>
        <c:axId val="82328192"/>
        <c:scaling>
          <c:orientation val="minMax"/>
        </c:scaling>
        <c:delete val="0"/>
        <c:axPos val="b"/>
        <c:majorGridlines/>
        <c:majorTickMark val="none"/>
        <c:minorTickMark val="none"/>
        <c:tickLblPos val="nextTo"/>
        <c:txPr>
          <a:bodyPr/>
          <a:lstStyle/>
          <a:p>
            <a:pPr>
              <a:defRPr sz="2400" baseline="0"/>
            </a:pPr>
            <a:endParaRPr lang="fr-FR"/>
          </a:p>
        </c:txPr>
        <c:crossAx val="8232665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fr-FR" sz="2800" dirty="0" smtClean="0"/>
              <a:t>Où AGIR ? Préconisations des enseignants</a:t>
            </a:r>
            <a:endParaRPr lang="fr-FR" sz="2800" dirty="0"/>
          </a:p>
        </c:rich>
      </c:tx>
      <c:overlay val="0"/>
    </c:title>
    <c:autoTitleDeleted val="0"/>
    <c:plotArea>
      <c:layout/>
      <c:radarChart>
        <c:radarStyle val="filled"/>
        <c:varyColors val="0"/>
        <c:ser>
          <c:idx val="0"/>
          <c:order val="0"/>
          <c:tx>
            <c:strRef>
              <c:f>radar!$A$3</c:f>
              <c:strCache>
                <c:ptCount val="1"/>
                <c:pt idx="0">
                  <c:v>URGENCES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radar!$B$2:$G$2</c:f>
              <c:strCache>
                <c:ptCount val="6"/>
                <c:pt idx="0">
                  <c:v>temps</c:v>
                </c:pt>
                <c:pt idx="1">
                  <c:v>moyens</c:v>
                </c:pt>
                <c:pt idx="2">
                  <c:v>métier</c:v>
                </c:pt>
                <c:pt idx="3">
                  <c:v>environnement</c:v>
                </c:pt>
                <c:pt idx="4">
                  <c:v>santé</c:v>
                </c:pt>
                <c:pt idx="5">
                  <c:v>citoyenneté</c:v>
                </c:pt>
              </c:strCache>
            </c:strRef>
          </c:cat>
          <c:val>
            <c:numRef>
              <c:f>radar!$B$3:$G$3</c:f>
              <c:numCache>
                <c:formatCode>General</c:formatCode>
                <c:ptCount val="6"/>
                <c:pt idx="0">
                  <c:v>2518</c:v>
                </c:pt>
                <c:pt idx="1">
                  <c:v>2492</c:v>
                </c:pt>
                <c:pt idx="2">
                  <c:v>2141</c:v>
                </c:pt>
              </c:numCache>
            </c:numRef>
          </c:val>
        </c:ser>
        <c:ser>
          <c:idx val="1"/>
          <c:order val="1"/>
          <c:tx>
            <c:strRef>
              <c:f>radar!$A$4</c:f>
              <c:strCache>
                <c:ptCount val="1"/>
                <c:pt idx="0">
                  <c:v>AIDE DANS L' EXERCICE DU METIER</c:v>
                </c:pt>
              </c:strCache>
            </c:strRef>
          </c:tx>
          <c:spPr>
            <a:solidFill>
              <a:srgbClr val="FFC000"/>
            </a:solidFill>
          </c:spPr>
          <c:cat>
            <c:strRef>
              <c:f>radar!$B$2:$G$2</c:f>
              <c:strCache>
                <c:ptCount val="6"/>
                <c:pt idx="0">
                  <c:v>temps</c:v>
                </c:pt>
                <c:pt idx="1">
                  <c:v>moyens</c:v>
                </c:pt>
                <c:pt idx="2">
                  <c:v>métier</c:v>
                </c:pt>
                <c:pt idx="3">
                  <c:v>environnement</c:v>
                </c:pt>
                <c:pt idx="4">
                  <c:v>santé</c:v>
                </c:pt>
                <c:pt idx="5">
                  <c:v>citoyenneté</c:v>
                </c:pt>
              </c:strCache>
            </c:strRef>
          </c:cat>
          <c:val>
            <c:numRef>
              <c:f>radar!$B$4:$G$4</c:f>
              <c:numCache>
                <c:formatCode>General</c:formatCode>
                <c:ptCount val="6"/>
                <c:pt idx="0">
                  <c:v>1284</c:v>
                </c:pt>
                <c:pt idx="1">
                  <c:v>2657</c:v>
                </c:pt>
                <c:pt idx="2">
                  <c:v>398</c:v>
                </c:pt>
                <c:pt idx="3">
                  <c:v>490</c:v>
                </c:pt>
                <c:pt idx="4">
                  <c:v>794</c:v>
                </c:pt>
              </c:numCache>
            </c:numRef>
          </c:val>
        </c:ser>
        <c:ser>
          <c:idx val="2"/>
          <c:order val="2"/>
          <c:tx>
            <c:strRef>
              <c:f>radar!$A$5</c:f>
              <c:strCache>
                <c:ptCount val="1"/>
                <c:pt idx="0">
                  <c:v>AIDE AUX CHANGEMENTS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radar!$B$2:$G$2</c:f>
              <c:strCache>
                <c:ptCount val="6"/>
                <c:pt idx="0">
                  <c:v>temps</c:v>
                </c:pt>
                <c:pt idx="1">
                  <c:v>moyens</c:v>
                </c:pt>
                <c:pt idx="2">
                  <c:v>métier</c:v>
                </c:pt>
                <c:pt idx="3">
                  <c:v>environnement</c:v>
                </c:pt>
                <c:pt idx="4">
                  <c:v>santé</c:v>
                </c:pt>
                <c:pt idx="5">
                  <c:v>citoyenneté</c:v>
                </c:pt>
              </c:strCache>
            </c:strRef>
          </c:cat>
          <c:val>
            <c:numRef>
              <c:f>radar!$B$5:$G$5</c:f>
              <c:numCache>
                <c:formatCode>General</c:formatCode>
                <c:ptCount val="6"/>
                <c:pt idx="0">
                  <c:v>809</c:v>
                </c:pt>
                <c:pt idx="1">
                  <c:v>1136</c:v>
                </c:pt>
                <c:pt idx="2">
                  <c:v>1051</c:v>
                </c:pt>
                <c:pt idx="5">
                  <c:v>884</c:v>
                </c:pt>
              </c:numCache>
            </c:numRef>
          </c:val>
        </c:ser>
        <c:ser>
          <c:idx val="3"/>
          <c:order val="3"/>
          <c:tx>
            <c:strRef>
              <c:f>radar!$A$6</c:f>
              <c:strCache>
                <c:ptCount val="1"/>
                <c:pt idx="0">
                  <c:v>VIVRE ENSEMBLE</c:v>
                </c:pt>
              </c:strCache>
            </c:strRef>
          </c:tx>
          <c:spPr>
            <a:solidFill>
              <a:srgbClr val="7030A0"/>
            </a:solidFill>
          </c:spPr>
          <c:cat>
            <c:strRef>
              <c:f>radar!$B$2:$G$2</c:f>
              <c:strCache>
                <c:ptCount val="6"/>
                <c:pt idx="0">
                  <c:v>temps</c:v>
                </c:pt>
                <c:pt idx="1">
                  <c:v>moyens</c:v>
                </c:pt>
                <c:pt idx="2">
                  <c:v>métier</c:v>
                </c:pt>
                <c:pt idx="3">
                  <c:v>environnement</c:v>
                </c:pt>
                <c:pt idx="4">
                  <c:v>santé</c:v>
                </c:pt>
                <c:pt idx="5">
                  <c:v>citoyenneté</c:v>
                </c:pt>
              </c:strCache>
            </c:strRef>
          </c:cat>
          <c:val>
            <c:numRef>
              <c:f>radar!$B$6:$G$6</c:f>
              <c:numCache>
                <c:formatCode>General</c:formatCode>
                <c:ptCount val="6"/>
                <c:pt idx="0">
                  <c:v>1083</c:v>
                </c:pt>
                <c:pt idx="2">
                  <c:v>685</c:v>
                </c:pt>
                <c:pt idx="3">
                  <c:v>294</c:v>
                </c:pt>
                <c:pt idx="4">
                  <c:v>1001</c:v>
                </c:pt>
                <c:pt idx="5">
                  <c:v>836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376576"/>
        <c:axId val="82378112"/>
      </c:radarChart>
      <c:catAx>
        <c:axId val="8237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82378112"/>
        <c:crosses val="autoZero"/>
        <c:auto val="0"/>
        <c:lblAlgn val="ctr"/>
        <c:lblOffset val="100"/>
        <c:noMultiLvlLbl val="0"/>
      </c:catAx>
      <c:valAx>
        <c:axId val="8237811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8237657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Feuil5!$C$2:$C$22</c:f>
              <c:numCache>
                <c:formatCode>General</c:formatCode>
                <c:ptCount val="21"/>
              </c:numCache>
            </c:numRef>
          </c:val>
        </c:ser>
        <c:ser>
          <c:idx val="1"/>
          <c:order val="1"/>
          <c:invertIfNegative val="0"/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Feuil5!$D$2:$D$22</c:f>
              <c:numCache>
                <c:formatCode>General</c:formatCode>
                <c:ptCount val="21"/>
              </c:numCache>
            </c:numRef>
          </c:val>
        </c:ser>
        <c:ser>
          <c:idx val="2"/>
          <c:order val="2"/>
          <c:invertIfNegative val="0"/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Feuil5!$E$2:$E$22</c:f>
              <c:numCache>
                <c:formatCode>General</c:formatCode>
                <c:ptCount val="21"/>
              </c:numCache>
            </c:numRef>
          </c:val>
        </c:ser>
        <c:ser>
          <c:idx val="3"/>
          <c:order val="3"/>
          <c:invertIfNegative val="0"/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Feuil5!$F$2:$F$22</c:f>
              <c:numCache>
                <c:formatCode>General</c:formatCode>
                <c:ptCount val="21"/>
              </c:numCache>
            </c:numRef>
          </c:val>
        </c:ser>
        <c:ser>
          <c:idx val="4"/>
          <c:order val="4"/>
          <c:invertIfNegative val="0"/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Feuil5!$G$2:$G$22</c:f>
              <c:numCache>
                <c:formatCode>General</c:formatCode>
                <c:ptCount val="21"/>
              </c:numCache>
            </c:numRef>
          </c:val>
        </c:ser>
        <c:ser>
          <c:idx val="5"/>
          <c:order val="5"/>
          <c:invertIfNegative val="0"/>
          <c:dPt>
            <c:idx val="0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2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8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9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4"/>
            <c:invertIfNegative val="0"/>
            <c:bubble3D val="0"/>
            <c:spPr>
              <a:solidFill>
                <a:srgbClr val="7030A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8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0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Feuil5!$B$2:$B$22</c:f>
              <c:strCache>
                <c:ptCount val="21"/>
                <c:pt idx="0">
                  <c:v>Encourager les initiatives liées au Dév Durable 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Améliorer la défense juridique de l'enseignant </c:v>
                </c:pt>
                <c:pt idx="4">
                  <c:v>Sécuriser les parcours professionnels </c:v>
                </c:pt>
                <c:pt idx="5">
                  <c:v>Améliorer le cadre du travail (réduc bruit, espace, mobilier) </c:v>
                </c:pt>
                <c:pt idx="6">
                  <c:v>Susciter plus d'expression et de démocratie au sein des établ </c:v>
                </c:pt>
                <c:pt idx="7">
                  <c:v>Proposer plus de formations aux nouvelles technologies </c:v>
                </c:pt>
                <c:pt idx="8">
                  <c:v>Mettre en place soutien psy des équipes et personnels en difficulté </c:v>
                </c:pt>
                <c:pt idx="9">
                  <c:v>Proposer plus de formations à la gestion des relations avec le public scolaire </c:v>
                </c:pt>
                <c:pt idx="10">
                  <c:v>Mettre en place une médecine du travail obligatoire et régulière </c:v>
                </c:pt>
                <c:pt idx="11">
                  <c:v>Réaménager le temps scolaire sur l'année pour tenir compte des rythmes scolaires </c:v>
                </c:pt>
                <c:pt idx="12">
                  <c:v>Associer davantage les enseignants aux réformes et chgt pgs </c:v>
                </c:pt>
                <c:pt idx="13">
                  <c:v>Obtenir des moyens pour des remplacements plus rapides d'enseignants</c:v>
                </c:pt>
                <c:pt idx="14">
                  <c:v>Donner du temps aux enseignants qui s'engagent dans des responsabilités collectives pédagogiques 1056</c:v>
                </c:pt>
                <c:pt idx="15">
                  <c:v>Donner des moyens pour l'adaptation et la reconversion </c:v>
                </c:pt>
                <c:pt idx="16">
                  <c:v>Redéfinir le temps de travail des enseignants </c:v>
                </c:pt>
                <c:pt idx="17">
                  <c:v>Donner à la formation initiale et continue des moyens et du temps suffisants </c:v>
                </c:pt>
                <c:pt idx="18">
                  <c:v>Augmenter les salaires </c:v>
                </c:pt>
                <c:pt idx="19">
                  <c:v>Redonner des moyens financiers et humains à l'enseignement </c:v>
                </c:pt>
                <c:pt idx="20">
                  <c:v>Faire reconnaître toutes les tâches des enseignants </c:v>
                </c:pt>
              </c:strCache>
            </c:strRef>
          </c:cat>
          <c:val>
            <c:numRef>
              <c:f>Feuil5!$H$2:$H$22</c:f>
              <c:numCache>
                <c:formatCode>General</c:formatCode>
                <c:ptCount val="21"/>
                <c:pt idx="0">
                  <c:v>294</c:v>
                </c:pt>
                <c:pt idx="1">
                  <c:v>327</c:v>
                </c:pt>
                <c:pt idx="2">
                  <c:v>346</c:v>
                </c:pt>
                <c:pt idx="3">
                  <c:v>398</c:v>
                </c:pt>
                <c:pt idx="4">
                  <c:v>472</c:v>
                </c:pt>
                <c:pt idx="5">
                  <c:v>490</c:v>
                </c:pt>
                <c:pt idx="6">
                  <c:v>490</c:v>
                </c:pt>
                <c:pt idx="7">
                  <c:v>579</c:v>
                </c:pt>
                <c:pt idx="8">
                  <c:v>674</c:v>
                </c:pt>
                <c:pt idx="9">
                  <c:v>685</c:v>
                </c:pt>
                <c:pt idx="10">
                  <c:v>794</c:v>
                </c:pt>
                <c:pt idx="11">
                  <c:v>809</c:v>
                </c:pt>
                <c:pt idx="12">
                  <c:v>884</c:v>
                </c:pt>
                <c:pt idx="13">
                  <c:v>1032</c:v>
                </c:pt>
                <c:pt idx="14">
                  <c:v>1083</c:v>
                </c:pt>
                <c:pt idx="15">
                  <c:v>1136</c:v>
                </c:pt>
                <c:pt idx="16">
                  <c:v>1284</c:v>
                </c:pt>
                <c:pt idx="17">
                  <c:v>1625</c:v>
                </c:pt>
                <c:pt idx="18">
                  <c:v>2141</c:v>
                </c:pt>
                <c:pt idx="19">
                  <c:v>2492</c:v>
                </c:pt>
                <c:pt idx="20">
                  <c:v>2518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82952192"/>
        <c:axId val="82953728"/>
      </c:barChart>
      <c:catAx>
        <c:axId val="8295219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900"/>
            </a:pPr>
            <a:endParaRPr lang="fr-FR"/>
          </a:p>
        </c:txPr>
        <c:crossAx val="82953728"/>
        <c:crosses val="autoZero"/>
        <c:auto val="1"/>
        <c:lblAlgn val="ctr"/>
        <c:lblOffset val="100"/>
        <c:noMultiLvlLbl val="0"/>
      </c:catAx>
      <c:valAx>
        <c:axId val="829537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one"/>
        <c:crossAx val="829521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URGENCES </a:t>
            </a:r>
          </a:p>
          <a:p>
            <a:pPr>
              <a:defRPr/>
            </a:pPr>
            <a:r>
              <a:rPr lang="en-US"/>
              <a:t>35% des réponses</a:t>
            </a:r>
          </a:p>
          <a:p>
            <a:pPr>
              <a:defRPr/>
            </a:pPr>
            <a:r>
              <a:rPr lang="en-US"/>
              <a:t> 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8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Feuil5!$A$71:$A$73</c:f>
              <c:strCache>
                <c:ptCount val="3"/>
                <c:pt idx="0">
                  <c:v>Augmenter les salaires </c:v>
                </c:pt>
                <c:pt idx="1">
                  <c:v>Redonner des moyens financiers et humains à l'enseignement </c:v>
                </c:pt>
                <c:pt idx="2">
                  <c:v>Faire reconnaître toutes les tâches des enseignants </c:v>
                </c:pt>
              </c:strCache>
            </c:strRef>
          </c:cat>
          <c:val>
            <c:numRef>
              <c:f>Feuil5!$B$71:$B$73</c:f>
              <c:numCache>
                <c:formatCode>General</c:formatCode>
                <c:ptCount val="3"/>
                <c:pt idx="0">
                  <c:v>2141</c:v>
                </c:pt>
                <c:pt idx="1">
                  <c:v>2492</c:v>
                </c:pt>
                <c:pt idx="2">
                  <c:v>2518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25984"/>
        <c:axId val="35227520"/>
      </c:barChart>
      <c:catAx>
        <c:axId val="3522598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35227520"/>
        <c:crosses val="autoZero"/>
        <c:auto val="1"/>
        <c:lblAlgn val="ctr"/>
        <c:lblOffset val="100"/>
        <c:noMultiLvlLbl val="0"/>
      </c:catAx>
      <c:valAx>
        <c:axId val="3522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2259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8"/>
    </mc:Choice>
    <mc:Fallback>
      <c:style val="48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 dirty="0" smtClean="0"/>
              <a:t>Aide aux </a:t>
            </a:r>
            <a:r>
              <a:rPr lang="en-US" sz="2400" dirty="0" err="1" smtClean="0"/>
              <a:t>enseignants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</a:t>
            </a:r>
            <a:r>
              <a:rPr lang="en-US" sz="2400" dirty="0" err="1" smtClean="0"/>
              <a:t>l’exercice</a:t>
            </a:r>
            <a:r>
              <a:rPr lang="en-US" sz="2400" dirty="0" smtClean="0"/>
              <a:t> de </a:t>
            </a:r>
            <a:r>
              <a:rPr lang="en-US" sz="2400" dirty="0" err="1" smtClean="0"/>
              <a:t>leur</a:t>
            </a:r>
            <a:r>
              <a:rPr lang="en-US" sz="2400" dirty="0" smtClean="0"/>
              <a:t> métier 27% des </a:t>
            </a:r>
            <a:r>
              <a:rPr lang="en-US" sz="2400" dirty="0" err="1" smtClean="0"/>
              <a:t>réponses</a:t>
            </a:r>
            <a:endParaRPr lang="en-US" sz="2400" dirty="0"/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Feuil5!$A$93:$A$98</c:f>
              <c:strCache>
                <c:ptCount val="6"/>
                <c:pt idx="0">
                  <c:v>Améliorer la défense juridique de l'enseignant </c:v>
                </c:pt>
                <c:pt idx="1">
                  <c:v>Améliorer le cadre du travail (réduc bruit, espace, mobilier) </c:v>
                </c:pt>
                <c:pt idx="2">
                  <c:v>Mettre en place une médecine du travail obligatoire et régulière </c:v>
                </c:pt>
                <c:pt idx="3">
                  <c:v>Obtenir des moyens pour des remplacements plus rapides d'enseignants</c:v>
                </c:pt>
                <c:pt idx="4">
                  <c:v>Redéfinir le temps de travail des enseignants </c:v>
                </c:pt>
                <c:pt idx="5">
                  <c:v>Donner à la formation initiale et continue des moyens et du temps suffisants </c:v>
                </c:pt>
              </c:strCache>
            </c:strRef>
          </c:cat>
          <c:val>
            <c:numRef>
              <c:f>Feuil5!$B$93:$B$98</c:f>
              <c:numCache>
                <c:formatCode>General</c:formatCode>
                <c:ptCount val="6"/>
                <c:pt idx="0">
                  <c:v>398</c:v>
                </c:pt>
                <c:pt idx="1">
                  <c:v>490</c:v>
                </c:pt>
                <c:pt idx="2">
                  <c:v>794</c:v>
                </c:pt>
                <c:pt idx="3">
                  <c:v>1032</c:v>
                </c:pt>
                <c:pt idx="4">
                  <c:v>1284</c:v>
                </c:pt>
                <c:pt idx="5">
                  <c:v>1625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245440"/>
        <c:axId val="35259520"/>
      </c:barChart>
      <c:catAx>
        <c:axId val="3524544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r-FR"/>
          </a:p>
        </c:txPr>
        <c:crossAx val="35259520"/>
        <c:crosses val="autoZero"/>
        <c:auto val="1"/>
        <c:lblAlgn val="ctr"/>
        <c:lblOffset val="100"/>
        <c:noMultiLvlLbl val="0"/>
      </c:catAx>
      <c:valAx>
        <c:axId val="3525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245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Aide aux changements 19 % des réponses 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Feuil5!$A$123:$A$127</c:f>
              <c:strCache>
                <c:ptCount val="5"/>
                <c:pt idx="0">
                  <c:v>Sécuriser les parcours professionnels </c:v>
                </c:pt>
                <c:pt idx="1">
                  <c:v>Proposer plus de formations aux nouvelles technologies </c:v>
                </c:pt>
                <c:pt idx="2">
                  <c:v>Réaménager le temps scolaire sur l'année pour tenir compte des rythmes scolaires </c:v>
                </c:pt>
                <c:pt idx="3">
                  <c:v>Associer davantage les enseignants aux réformes et chgt pgs </c:v>
                </c:pt>
                <c:pt idx="4">
                  <c:v>Donner des moyens pour l'adaptation et la reconversion </c:v>
                </c:pt>
              </c:strCache>
            </c:strRef>
          </c:cat>
          <c:val>
            <c:numRef>
              <c:f>Feuil5!$B$123:$B$127</c:f>
              <c:numCache>
                <c:formatCode>General</c:formatCode>
                <c:ptCount val="5"/>
                <c:pt idx="0">
                  <c:v>472</c:v>
                </c:pt>
                <c:pt idx="1">
                  <c:v>579</c:v>
                </c:pt>
                <c:pt idx="2">
                  <c:v>809</c:v>
                </c:pt>
                <c:pt idx="3">
                  <c:v>884</c:v>
                </c:pt>
                <c:pt idx="4">
                  <c:v>1136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326592"/>
        <c:axId val="35336576"/>
      </c:barChart>
      <c:catAx>
        <c:axId val="3532659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35336576"/>
        <c:crosses val="autoZero"/>
        <c:auto val="1"/>
        <c:lblAlgn val="ctr"/>
        <c:lblOffset val="100"/>
        <c:noMultiLvlLbl val="0"/>
      </c:catAx>
      <c:valAx>
        <c:axId val="3533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326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6"/>
    </mc:Choice>
    <mc:Fallback>
      <c:style val="46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Vivre ensemble 19 % des réponses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Feuil5!$A$146:$A$152</c:f>
              <c:strCache>
                <c:ptCount val="7"/>
                <c:pt idx="0">
                  <c:v>Encourager les initiatives liées au Dév Durable 282</c:v>
                </c:pt>
                <c:pt idx="1">
                  <c:v>Revitaliser la mission du CHSCT pour le contrôle et l'amélioration des conditions de travail </c:v>
                </c:pt>
                <c:pt idx="2">
                  <c:v>Donner leur place aux IRP (DP, CE, CHSCT) dans l'organisation du travail </c:v>
                </c:pt>
                <c:pt idx="3">
                  <c:v>Susciter plus d'expression et de démocratie au sein des établ </c:v>
                </c:pt>
                <c:pt idx="4">
                  <c:v>Mettre en place soutien psy des équipes et personnels en difficulté </c:v>
                </c:pt>
                <c:pt idx="5">
                  <c:v>Proposer plus de formations à la gestion des relations avec le public scolaire </c:v>
                </c:pt>
                <c:pt idx="6">
                  <c:v>Donner du temps aux enseignants qui s'engagent dans des responsabilités collectives pédagogiques 1056</c:v>
                </c:pt>
              </c:strCache>
            </c:strRef>
          </c:cat>
          <c:val>
            <c:numRef>
              <c:f>Feuil5!$B$146:$B$152</c:f>
              <c:numCache>
                <c:formatCode>General</c:formatCode>
                <c:ptCount val="7"/>
                <c:pt idx="0">
                  <c:v>294</c:v>
                </c:pt>
                <c:pt idx="1">
                  <c:v>327</c:v>
                </c:pt>
                <c:pt idx="2">
                  <c:v>346</c:v>
                </c:pt>
                <c:pt idx="3">
                  <c:v>490</c:v>
                </c:pt>
                <c:pt idx="4">
                  <c:v>674</c:v>
                </c:pt>
                <c:pt idx="5">
                  <c:v>685</c:v>
                </c:pt>
                <c:pt idx="6">
                  <c:v>1083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370880"/>
        <c:axId val="35372416"/>
      </c:barChart>
      <c:catAx>
        <c:axId val="3537088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35372416"/>
        <c:crosses val="autoZero"/>
        <c:auto val="1"/>
        <c:lblAlgn val="ctr"/>
        <c:lblOffset val="100"/>
        <c:noMultiLvlLbl val="0"/>
      </c:catAx>
      <c:valAx>
        <c:axId val="3537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53708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277777777777803E-2"/>
          <c:y val="0"/>
          <c:w val="0.90017705599300102"/>
          <c:h val="0.8875874120402900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catégorie!$B$6:$I$6</c:f>
              <c:strCache>
                <c:ptCount val="8"/>
                <c:pt idx="0">
                  <c:v>Maitre auxiliaire</c:v>
                </c:pt>
                <c:pt idx="1">
                  <c:v>Certifié</c:v>
                </c:pt>
                <c:pt idx="2">
                  <c:v>PEPS</c:v>
                </c:pt>
                <c:pt idx="3">
                  <c:v>PLP</c:v>
                </c:pt>
                <c:pt idx="4">
                  <c:v>Agrégé</c:v>
                </c:pt>
                <c:pt idx="5">
                  <c:v>AE</c:v>
                </c:pt>
                <c:pt idx="6">
                  <c:v>Instituteur</c:v>
                </c:pt>
                <c:pt idx="7">
                  <c:v>Professeur des écoles</c:v>
                </c:pt>
              </c:strCache>
            </c:strRef>
          </c:cat>
          <c:val>
            <c:numRef>
              <c:f>catégorie!$B$7:$I$7</c:f>
              <c:numCache>
                <c:formatCode>#,##0</c:formatCode>
                <c:ptCount val="8"/>
                <c:pt idx="0">
                  <c:v>456</c:v>
                </c:pt>
                <c:pt idx="1">
                  <c:v>2548</c:v>
                </c:pt>
                <c:pt idx="2">
                  <c:v>108</c:v>
                </c:pt>
                <c:pt idx="3">
                  <c:v>745</c:v>
                </c:pt>
                <c:pt idx="4">
                  <c:v>118</c:v>
                </c:pt>
                <c:pt idx="5">
                  <c:v>173</c:v>
                </c:pt>
                <c:pt idx="6">
                  <c:v>64</c:v>
                </c:pt>
                <c:pt idx="7">
                  <c:v>1608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937088"/>
        <c:axId val="30938624"/>
      </c:barChart>
      <c:catAx>
        <c:axId val="30937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30938624"/>
        <c:crosses val="autoZero"/>
        <c:auto val="1"/>
        <c:lblAlgn val="ctr"/>
        <c:lblOffset val="100"/>
        <c:noMultiLvlLbl val="0"/>
      </c:catAx>
      <c:valAx>
        <c:axId val="309386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one"/>
        <c:crossAx val="3093708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Feuil8!$A$14</c:f>
              <c:strCache>
                <c:ptCount val="1"/>
                <c:pt idx="0">
                  <c:v>Réaménager le temps scolaire sur l'année pour tenir compte des rythmes scolaires </c:v>
                </c:pt>
              </c:strCache>
            </c:strRef>
          </c:tx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-0.26388888888888923"/>
                  <c:y val="6.32754985312113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472222222222207"/>
                  <c:y val="-2.10918328437371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21527777777777801"/>
                  <c:y val="1.660774239664341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Feuil8!$B$13:$E$13</c:f>
              <c:strCache>
                <c:ptCount val="4"/>
                <c:pt idx="0">
                  <c:v>Contractuel 2° hors PLP</c:v>
                </c:pt>
                <c:pt idx="1">
                  <c:v>contractuel PLP</c:v>
                </c:pt>
                <c:pt idx="2">
                  <c:v> contractuel 1°</c:v>
                </c:pt>
                <c:pt idx="3">
                  <c:v> Maîtres auxilliaires</c:v>
                </c:pt>
              </c:strCache>
            </c:strRef>
          </c:cat>
          <c:val>
            <c:numRef>
              <c:f>Feuil8!$B$14:$E$14</c:f>
              <c:numCache>
                <c:formatCode>0%</c:formatCode>
                <c:ptCount val="4"/>
                <c:pt idx="0">
                  <c:v>-6.6730262864283518E-2</c:v>
                </c:pt>
                <c:pt idx="1">
                  <c:v>-0.110206477890593</c:v>
                </c:pt>
                <c:pt idx="2">
                  <c:v>0.17564643881474407</c:v>
                </c:pt>
                <c:pt idx="3">
                  <c:v>-6.798227882218183E-2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192256"/>
        <c:axId val="84751104"/>
      </c:barChart>
      <c:catAx>
        <c:axId val="841922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84751104"/>
        <c:crosses val="autoZero"/>
        <c:auto val="1"/>
        <c:lblAlgn val="ctr"/>
        <c:lblOffset val="100"/>
        <c:noMultiLvlLbl val="0"/>
      </c:catAx>
      <c:valAx>
        <c:axId val="84751104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84192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6"/>
    </mc:Choice>
    <mc:Fallback>
      <c:style val="46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Feuil8!$A$33</c:f>
              <c:strCache>
                <c:ptCount val="1"/>
                <c:pt idx="0">
                  <c:v>Sécuriser les parcours professionnels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32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Feuil8!$B$32:$C$32</c:f>
              <c:strCache>
                <c:ptCount val="2"/>
                <c:pt idx="0">
                  <c:v>Maîtres auxilliaires</c:v>
                </c:pt>
                <c:pt idx="1">
                  <c:v>temps partiel imposé</c:v>
                </c:pt>
              </c:strCache>
            </c:strRef>
          </c:cat>
          <c:val>
            <c:numRef>
              <c:f>Feuil8!$B$33:$C$33</c:f>
              <c:numCache>
                <c:formatCode>0%</c:formatCode>
                <c:ptCount val="2"/>
                <c:pt idx="0">
                  <c:v>0.123448554679604</c:v>
                </c:pt>
                <c:pt idx="1">
                  <c:v>8.6683848797250954E-2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84640"/>
        <c:axId val="84786176"/>
      </c:barChart>
      <c:catAx>
        <c:axId val="847846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800"/>
            </a:pPr>
            <a:endParaRPr lang="fr-FR"/>
          </a:p>
        </c:txPr>
        <c:crossAx val="84786176"/>
        <c:crosses val="autoZero"/>
        <c:auto val="1"/>
        <c:lblAlgn val="ctr"/>
        <c:lblOffset val="100"/>
        <c:noMultiLvlLbl val="0"/>
      </c:catAx>
      <c:valAx>
        <c:axId val="8478617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47846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8"/>
    </mc:Choice>
    <mc:Fallback>
      <c:style val="48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Feuil8!$A$51</c:f>
              <c:strCache>
                <c:ptCount val="1"/>
                <c:pt idx="0">
                  <c:v>Mettre en place soutien psy des équipes et personnels en difficulté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32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Feuil8!$B$50</c:f>
              <c:strCache>
                <c:ptCount val="1"/>
                <c:pt idx="0">
                  <c:v>arrêts de travail &gt;30j toutes catégories</c:v>
                </c:pt>
              </c:strCache>
            </c:strRef>
          </c:cat>
          <c:val>
            <c:numRef>
              <c:f>Feuil8!$B$51</c:f>
              <c:numCache>
                <c:formatCode>0%</c:formatCode>
                <c:ptCount val="1"/>
                <c:pt idx="0">
                  <c:v>0.10582368745243603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8"/>
        <c:axId val="85094400"/>
        <c:axId val="85095936"/>
      </c:barChart>
      <c:catAx>
        <c:axId val="850944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fr-FR"/>
          </a:p>
        </c:txPr>
        <c:crossAx val="85095936"/>
        <c:crosses val="autoZero"/>
        <c:auto val="1"/>
        <c:lblAlgn val="ctr"/>
        <c:lblOffset val="100"/>
        <c:noMultiLvlLbl val="0"/>
      </c:catAx>
      <c:valAx>
        <c:axId val="8509593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85094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overlay val="0"/>
      <c:txPr>
        <a:bodyPr/>
        <a:lstStyle/>
        <a:p>
          <a:pPr>
            <a:defRPr sz="36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Feuil8!$A$54</c:f>
              <c:strCache>
                <c:ptCount val="1"/>
                <c:pt idx="0">
                  <c:v>Mettre en place une médecine du travail obligatoire et régulière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5555555555555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Feuil8!$B$53</c:f>
              <c:strCache>
                <c:ptCount val="1"/>
                <c:pt idx="0">
                  <c:v>arrêts de travail &gt;30j toutes catégories</c:v>
                </c:pt>
              </c:strCache>
            </c:strRef>
          </c:cat>
          <c:val>
            <c:numRef>
              <c:f>Feuil8!$B$54</c:f>
              <c:numCache>
                <c:formatCode>0%</c:formatCode>
                <c:ptCount val="1"/>
                <c:pt idx="0">
                  <c:v>7.4390568226500933E-2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9"/>
        <c:axId val="85125376"/>
        <c:axId val="85135360"/>
      </c:barChart>
      <c:catAx>
        <c:axId val="851253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fr-FR"/>
          </a:p>
        </c:txPr>
        <c:crossAx val="85135360"/>
        <c:crosses val="autoZero"/>
        <c:auto val="1"/>
        <c:lblAlgn val="ctr"/>
        <c:lblOffset val="100"/>
        <c:noMultiLvlLbl val="0"/>
      </c:catAx>
      <c:valAx>
        <c:axId val="85135360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85125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tx>
        <c:rich>
          <a:bodyPr/>
          <a:lstStyle/>
          <a:p>
            <a:pPr>
              <a:defRPr sz="3600"/>
            </a:pPr>
            <a:r>
              <a:rPr lang="fr-FR" sz="3600" dirty="0"/>
              <a:t>Susciter plus d'expression et de démocratie au sein des </a:t>
            </a:r>
            <a:r>
              <a:rPr lang="fr-FR" sz="3600" dirty="0" smtClean="0"/>
              <a:t>établissements </a:t>
            </a:r>
            <a:endParaRPr lang="fr-FR" sz="3600" dirty="0"/>
          </a:p>
        </c:rich>
      </c:tx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Feuil8!$A$75</c:f>
              <c:strCache>
                <c:ptCount val="1"/>
                <c:pt idx="0">
                  <c:v>Susciter plus d'expression et de démocratie au sein des établ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25"/>
                  <c:y val="1.2505547079938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Feuil8!$B$74</c:f>
              <c:strCache>
                <c:ptCount val="1"/>
                <c:pt idx="0">
                  <c:v>DA Suppléants</c:v>
                </c:pt>
              </c:strCache>
            </c:strRef>
          </c:cat>
          <c:val>
            <c:numRef>
              <c:f>Feuil8!$B$75</c:f>
              <c:numCache>
                <c:formatCode>0%</c:formatCode>
                <c:ptCount val="1"/>
                <c:pt idx="0">
                  <c:v>0.111168855711991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37"/>
        <c:axId val="85181184"/>
        <c:axId val="85182720"/>
      </c:barChart>
      <c:catAx>
        <c:axId val="8518118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4000"/>
            </a:pPr>
            <a:endParaRPr lang="fr-FR"/>
          </a:p>
        </c:txPr>
        <c:crossAx val="85182720"/>
        <c:crosses val="autoZero"/>
        <c:auto val="1"/>
        <c:lblAlgn val="ctr"/>
        <c:lblOffset val="100"/>
        <c:noMultiLvlLbl val="0"/>
      </c:catAx>
      <c:valAx>
        <c:axId val="8518272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5181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36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Feuil8!$A$91</c:f>
              <c:strCache>
                <c:ptCount val="1"/>
                <c:pt idx="0">
                  <c:v>Redonner des moyens financiers et humains à l'enseignement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20833333333333"/>
                  <c:y val="1.2505547079938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Feuil8!$B$90</c:f>
              <c:strCache>
                <c:ptCount val="1"/>
                <c:pt idx="0">
                  <c:v>DA Suppléants</c:v>
                </c:pt>
              </c:strCache>
            </c:strRef>
          </c:cat>
          <c:val>
            <c:numRef>
              <c:f>Feuil8!$B$91</c:f>
              <c:numCache>
                <c:formatCode>0%</c:formatCode>
                <c:ptCount val="1"/>
                <c:pt idx="0">
                  <c:v>0.117034511691155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6"/>
        <c:axId val="85195776"/>
        <c:axId val="86872832"/>
      </c:barChart>
      <c:catAx>
        <c:axId val="8519577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fr-FR"/>
          </a:p>
        </c:txPr>
        <c:crossAx val="86872832"/>
        <c:crosses val="autoZero"/>
        <c:auto val="1"/>
        <c:lblAlgn val="ctr"/>
        <c:lblOffset val="100"/>
        <c:noMultiLvlLbl val="0"/>
      </c:catAx>
      <c:valAx>
        <c:axId val="8687283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5195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4"/>
    </mc:Choice>
    <mc:Fallback>
      <c:style val="44"/>
    </mc:Fallback>
  </mc:AlternateContent>
  <c:chart>
    <c:title>
      <c:overlay val="0"/>
      <c:txPr>
        <a:bodyPr/>
        <a:lstStyle/>
        <a:p>
          <a:pPr>
            <a:defRPr sz="36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2'!$A$133</c:f>
              <c:strCache>
                <c:ptCount val="1"/>
                <c:pt idx="0">
                  <c:v>Donner des moyens pour l'adaptation et la reconversion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0277777777777802"/>
                  <c:y val="2.08425784665639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0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2'!$B$132</c:f>
              <c:strCache>
                <c:ptCount val="1"/>
                <c:pt idx="0">
                  <c:v>contractuel PLP</c:v>
                </c:pt>
              </c:strCache>
            </c:strRef>
          </c:cat>
          <c:val>
            <c:numRef>
              <c:f>'bilan 2'!$B$133</c:f>
              <c:numCache>
                <c:formatCode>0%</c:formatCode>
                <c:ptCount val="1"/>
                <c:pt idx="0">
                  <c:v>7.0165455147818329E-2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2"/>
        <c:axId val="85198336"/>
        <c:axId val="85199872"/>
      </c:barChart>
      <c:catAx>
        <c:axId val="851983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fr-FR"/>
          </a:p>
        </c:txPr>
        <c:crossAx val="85199872"/>
        <c:crosses val="autoZero"/>
        <c:auto val="1"/>
        <c:lblAlgn val="ctr"/>
        <c:lblOffset val="100"/>
        <c:noMultiLvlLbl val="0"/>
      </c:catAx>
      <c:valAx>
        <c:axId val="8519987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5198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2'!$A$143</c:f>
              <c:strCache>
                <c:ptCount val="1"/>
                <c:pt idx="0">
                  <c:v>Donner leur place aux IRP (DP, CE, CHSCT) dans l'organisation du travail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9027777777777796"/>
                  <c:y val="4.11982928984524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2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2'!$B$142</c:f>
              <c:strCache>
                <c:ptCount val="1"/>
                <c:pt idx="0">
                  <c:v>Temps partiel</c:v>
                </c:pt>
              </c:strCache>
            </c:strRef>
          </c:cat>
          <c:val>
            <c:numRef>
              <c:f>'bilan 2'!$B$143</c:f>
              <c:numCache>
                <c:formatCode>0%</c:formatCode>
                <c:ptCount val="1"/>
                <c:pt idx="0">
                  <c:v>3.8243424239833596E-2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31"/>
        <c:axId val="85258240"/>
        <c:axId val="85259776"/>
      </c:barChart>
      <c:catAx>
        <c:axId val="8525824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fr-FR"/>
          </a:p>
        </c:txPr>
        <c:crossAx val="85259776"/>
        <c:crosses val="autoZero"/>
        <c:auto val="1"/>
        <c:lblAlgn val="ctr"/>
        <c:lblOffset val="100"/>
        <c:noMultiLvlLbl val="0"/>
      </c:catAx>
      <c:valAx>
        <c:axId val="8525977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5258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6"/>
    </mc:Choice>
    <mc:Fallback>
      <c:style val="46"/>
    </mc:Fallback>
  </mc:AlternateContent>
  <c:chart>
    <c:title>
      <c:overlay val="0"/>
      <c:txPr>
        <a:bodyPr/>
        <a:lstStyle/>
        <a:p>
          <a:pPr>
            <a:defRPr sz="36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2'!$A$148</c:f>
              <c:strCache>
                <c:ptCount val="1"/>
                <c:pt idx="0">
                  <c:v>Revitaliser la mission du CHSCT pour le contrôle et l'amélioration des conditions de travail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20833333333333"/>
                  <c:y val="1.6674062773250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000" b="1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2'!$B$147</c:f>
              <c:strCache>
                <c:ptCount val="1"/>
                <c:pt idx="0">
                  <c:v>arrêt de travail</c:v>
                </c:pt>
              </c:strCache>
            </c:strRef>
          </c:cat>
          <c:val>
            <c:numRef>
              <c:f>'bilan 2'!$B$148</c:f>
              <c:numCache>
                <c:formatCode>0%</c:formatCode>
                <c:ptCount val="1"/>
                <c:pt idx="0">
                  <c:v>3.0886439986713705E-2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6"/>
        <c:axId val="86919424"/>
        <c:axId val="86941696"/>
      </c:barChart>
      <c:catAx>
        <c:axId val="869194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fr-FR"/>
          </a:p>
        </c:txPr>
        <c:crossAx val="86941696"/>
        <c:crosses val="autoZero"/>
        <c:auto val="1"/>
        <c:lblAlgn val="ctr"/>
        <c:lblOffset val="100"/>
        <c:noMultiLvlLbl val="0"/>
      </c:catAx>
      <c:valAx>
        <c:axId val="8694169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6919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7"/>
    </mc:Choice>
    <mc:Fallback>
      <c:style val="47"/>
    </mc:Fallback>
  </mc:AlternateContent>
  <c:chart>
    <c:title>
      <c:overlay val="0"/>
      <c:txPr>
        <a:bodyPr/>
        <a:lstStyle/>
        <a:p>
          <a:pPr>
            <a:defRPr sz="36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2'!$A$159</c:f>
              <c:strCache>
                <c:ptCount val="1"/>
                <c:pt idx="0">
                  <c:v>Améliorer le cadre du travail (réduc bruit, espace, mobilier)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2361111111111103"/>
                  <c:y val="1.2505547079938305E-2"/>
                </c:manualLayout>
              </c:layout>
              <c:spPr/>
              <c:txPr>
                <a:bodyPr/>
                <a:lstStyle/>
                <a:p>
                  <a:pPr>
                    <a:defRPr sz="4000" b="1"/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40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2'!$B$158</c:f>
              <c:strCache>
                <c:ptCount val="1"/>
                <c:pt idx="0">
                  <c:v>DA et suppléants</c:v>
                </c:pt>
              </c:strCache>
            </c:strRef>
          </c:cat>
          <c:val>
            <c:numRef>
              <c:f>'bilan 2'!$B$159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0"/>
        <c:axId val="86971520"/>
        <c:axId val="86973056"/>
      </c:barChart>
      <c:catAx>
        <c:axId val="869715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3600"/>
            </a:pPr>
            <a:endParaRPr lang="fr-FR"/>
          </a:p>
        </c:txPr>
        <c:crossAx val="86973056"/>
        <c:crosses val="autoZero"/>
        <c:auto val="1"/>
        <c:lblAlgn val="ctr"/>
        <c:lblOffset val="100"/>
        <c:noMultiLvlLbl val="0"/>
      </c:catAx>
      <c:valAx>
        <c:axId val="8697305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86971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Validité de l'échantillon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catégorie!$B$32:$H$32</c:f>
              <c:strCache>
                <c:ptCount val="7"/>
                <c:pt idx="0">
                  <c:v>Maitre auxiliaire</c:v>
                </c:pt>
                <c:pt idx="1">
                  <c:v>Certifié et assimilés</c:v>
                </c:pt>
                <c:pt idx="2">
                  <c:v>PLP</c:v>
                </c:pt>
                <c:pt idx="3">
                  <c:v>Agrégé</c:v>
                </c:pt>
                <c:pt idx="4">
                  <c:v>AE</c:v>
                </c:pt>
                <c:pt idx="5">
                  <c:v>Instituteur</c:v>
                </c:pt>
                <c:pt idx="6">
                  <c:v>Professeur des écoles</c:v>
                </c:pt>
              </c:strCache>
            </c:strRef>
          </c:cat>
          <c:val>
            <c:numRef>
              <c:f>catégorie!$B$33:$H$33</c:f>
              <c:numCache>
                <c:formatCode>#,##0</c:formatCode>
                <c:ptCount val="7"/>
                <c:pt idx="0">
                  <c:v>456</c:v>
                </c:pt>
                <c:pt idx="1">
                  <c:v>2656</c:v>
                </c:pt>
                <c:pt idx="2">
                  <c:v>745</c:v>
                </c:pt>
                <c:pt idx="3">
                  <c:v>118</c:v>
                </c:pt>
                <c:pt idx="4">
                  <c:v>173</c:v>
                </c:pt>
                <c:pt idx="5">
                  <c:v>64</c:v>
                </c:pt>
                <c:pt idx="6">
                  <c:v>1608</c:v>
                </c:pt>
              </c:numCache>
            </c:numRef>
          </c:val>
        </c:ser>
        <c:ser>
          <c:idx val="1"/>
          <c:order val="1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catégorie!$B$32:$H$32</c:f>
              <c:strCache>
                <c:ptCount val="7"/>
                <c:pt idx="0">
                  <c:v>Maitre auxiliaire</c:v>
                </c:pt>
                <c:pt idx="1">
                  <c:v>Certifié et assimilés</c:v>
                </c:pt>
                <c:pt idx="2">
                  <c:v>PLP</c:v>
                </c:pt>
                <c:pt idx="3">
                  <c:v>Agrégé</c:v>
                </c:pt>
                <c:pt idx="4">
                  <c:v>AE</c:v>
                </c:pt>
                <c:pt idx="5">
                  <c:v>Instituteur</c:v>
                </c:pt>
                <c:pt idx="6">
                  <c:v>Professeur des écoles</c:v>
                </c:pt>
              </c:strCache>
            </c:strRef>
          </c:cat>
          <c:val>
            <c:numRef>
              <c:f>catégorie!$B$34:$H$34</c:f>
              <c:numCache>
                <c:formatCode>#,##0</c:formatCode>
                <c:ptCount val="7"/>
                <c:pt idx="0">
                  <c:v>17350</c:v>
                </c:pt>
                <c:pt idx="1">
                  <c:v>66816</c:v>
                </c:pt>
                <c:pt idx="2">
                  <c:v>10211</c:v>
                </c:pt>
                <c:pt idx="3">
                  <c:v>3327</c:v>
                </c:pt>
                <c:pt idx="4">
                  <c:v>5056</c:v>
                </c:pt>
                <c:pt idx="5">
                  <c:v>1196</c:v>
                </c:pt>
                <c:pt idx="6">
                  <c:v>38797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r"/>
      <c:overlay val="0"/>
      <c:txPr>
        <a:bodyPr/>
        <a:lstStyle/>
        <a:p>
          <a:pPr>
            <a:defRPr sz="18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3"/>
    </mc:Choice>
    <mc:Fallback>
      <c:style val="43"/>
    </mc:Fallback>
  </mc:AlternateContent>
  <c:chart>
    <c:title>
      <c:overlay val="0"/>
      <c:txPr>
        <a:bodyPr/>
        <a:lstStyle/>
        <a:p>
          <a:pPr>
            <a:defRPr sz="28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1'!$B$1</c:f>
              <c:strCache>
                <c:ptCount val="1"/>
                <c:pt idx="0">
                  <c:v> Contractuel 2° hors PLP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0.53888888888888919"/>
                  <c:y val="1.0299573224613105E-2"/>
                </c:manualLayout>
              </c:layout>
              <c:spPr>
                <a:solidFill>
                  <a:schemeClr val="accent2">
                    <a:lumMod val="75000"/>
                  </a:schemeClr>
                </a:solidFill>
              </c:spPr>
              <c:txPr>
                <a:bodyPr/>
                <a:lstStyle/>
                <a:p>
                  <a:pPr>
                    <a:defRPr sz="2400"/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solidFill>
                  <a:srgbClr val="00B050"/>
                </a:solidFill>
              </c:spPr>
              <c:txPr>
                <a:bodyPr/>
                <a:lstStyle/>
                <a:p>
                  <a:pPr>
                    <a:defRPr sz="2400"/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00B050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1'!$A$2:$A$3</c:f>
              <c:strCache>
                <c:ptCount val="2"/>
                <c:pt idx="0">
                  <c:v>Réaménager le temps scolaire sur l'année pour tenir compte des rythmes scolaires </c:v>
                </c:pt>
                <c:pt idx="1">
                  <c:v>Proposer plus de formations aux nouvelles technologies </c:v>
                </c:pt>
              </c:strCache>
            </c:strRef>
          </c:cat>
          <c:val>
            <c:numRef>
              <c:f>'bilan 1'!$B$2:$B$3</c:f>
              <c:numCache>
                <c:formatCode>0%</c:formatCode>
                <c:ptCount val="2"/>
                <c:pt idx="0">
                  <c:v>-6.6730262864283518E-2</c:v>
                </c:pt>
                <c:pt idx="1">
                  <c:v>4.4496139599232418E-2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752704"/>
        <c:axId val="91758592"/>
      </c:barChart>
      <c:catAx>
        <c:axId val="917527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1758592"/>
        <c:crosses val="autoZero"/>
        <c:auto val="1"/>
        <c:lblAlgn val="ctr"/>
        <c:lblOffset val="100"/>
        <c:noMultiLvlLbl val="0"/>
      </c:catAx>
      <c:valAx>
        <c:axId val="9175859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91752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32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1'!$B$18</c:f>
              <c:strCache>
                <c:ptCount val="1"/>
                <c:pt idx="0">
                  <c:v>contractuel PLP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7.7777777777777821E-2"/>
                  <c:y val="-2.059914644922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609722222222222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7777777777777821E-2"/>
                  <c:y val="-1.2359487869535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36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1'!$A$19:$A$21</c:f>
              <c:strCache>
                <c:ptCount val="3"/>
                <c:pt idx="0">
                  <c:v>Donner des moyens pour l'adaptation et la reconversion </c:v>
                </c:pt>
                <c:pt idx="1">
                  <c:v>Réaménager le temps scolaire sur l'année pour tenir compte des rythmes scolaires </c:v>
                </c:pt>
                <c:pt idx="2">
                  <c:v>Sécuriser les parcours professionnels </c:v>
                </c:pt>
              </c:strCache>
            </c:strRef>
          </c:cat>
          <c:val>
            <c:numRef>
              <c:f>'bilan 1'!$B$19:$B$21</c:f>
              <c:numCache>
                <c:formatCode>0%</c:formatCode>
                <c:ptCount val="3"/>
                <c:pt idx="0">
                  <c:v>7.0165455147818329E-2</c:v>
                </c:pt>
                <c:pt idx="1">
                  <c:v>-0.110206477890593</c:v>
                </c:pt>
                <c:pt idx="2">
                  <c:v>5.2263558942178413E-2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1801472"/>
        <c:axId val="91803008"/>
      </c:barChart>
      <c:catAx>
        <c:axId val="9180147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2400"/>
            </a:pPr>
            <a:endParaRPr lang="fr-FR"/>
          </a:p>
        </c:txPr>
        <c:crossAx val="91803008"/>
        <c:crosses val="autoZero"/>
        <c:auto val="1"/>
        <c:lblAlgn val="ctr"/>
        <c:lblOffset val="100"/>
        <c:noMultiLvlLbl val="0"/>
      </c:catAx>
      <c:valAx>
        <c:axId val="9180300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91801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24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1'!$B$29</c:f>
              <c:strCache>
                <c:ptCount val="1"/>
                <c:pt idx="0">
                  <c:v>contractuel 1°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0.23472222222222205"/>
                  <c:y val="2.059914644922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472222222222220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1'!$A$30:$A$33</c:f>
              <c:strCache>
                <c:ptCount val="4"/>
                <c:pt idx="0">
                  <c:v>Donner des moyens pour l'adaptation et la reconversion </c:v>
                </c:pt>
                <c:pt idx="1">
                  <c:v>Réaménager le temps scolaire sur l'année pour tenir compte des rythmes scolaires </c:v>
                </c:pt>
                <c:pt idx="2">
                  <c:v>Proposer plus de formations aux nouvelles technologies </c:v>
                </c:pt>
                <c:pt idx="3">
                  <c:v>Proposer plus de formations à la gestion des relations avec le public scolaire </c:v>
                </c:pt>
              </c:strCache>
            </c:strRef>
          </c:cat>
          <c:val>
            <c:numRef>
              <c:f>'bilan 1'!$B$30:$B$33</c:f>
              <c:numCache>
                <c:formatCode>0%</c:formatCode>
                <c:ptCount val="4"/>
                <c:pt idx="0">
                  <c:v>-5.5057406963424697E-2</c:v>
                </c:pt>
                <c:pt idx="1">
                  <c:v>0.17564643881474407</c:v>
                </c:pt>
                <c:pt idx="2">
                  <c:v>-6.0510180523366826E-2</c:v>
                </c:pt>
                <c:pt idx="3">
                  <c:v>3.8517821264124216E-2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858816"/>
        <c:axId val="91860352"/>
      </c:barChart>
      <c:catAx>
        <c:axId val="918588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1860352"/>
        <c:crosses val="autoZero"/>
        <c:auto val="1"/>
        <c:lblAlgn val="ctr"/>
        <c:lblOffset val="100"/>
        <c:noMultiLvlLbl val="0"/>
      </c:catAx>
      <c:valAx>
        <c:axId val="91860352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91858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1'!$B$42</c:f>
              <c:strCache>
                <c:ptCount val="1"/>
                <c:pt idx="0">
                  <c:v>Maîtres auxilliaires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0.28055555555555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19444444444444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2361111111111110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227777777777778"/>
                  <c:y val="2.05991464492264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1'!$A$43:$A$47</c:f>
              <c:strCache>
                <c:ptCount val="5"/>
                <c:pt idx="0">
                  <c:v>Faire reconnaître toutes les tâches des enseignants </c:v>
                </c:pt>
                <c:pt idx="1">
                  <c:v>Réaménager le temps scolaire sur l'année pour tenir compte des rythmes scolaires </c:v>
                </c:pt>
                <c:pt idx="2">
                  <c:v>Sécuriser les parcours professionnels </c:v>
                </c:pt>
                <c:pt idx="3">
                  <c:v>Donner du temps aux enseignants qui s'engagent dans des responsabilités collectives pédagogiques 1056</c:v>
                </c:pt>
                <c:pt idx="4">
                  <c:v>Proposer plus de formations à la gestion des relations avec le public scolaire </c:v>
                </c:pt>
              </c:strCache>
            </c:strRef>
          </c:cat>
          <c:val>
            <c:numRef>
              <c:f>'bilan 1'!$B$43:$B$47</c:f>
              <c:numCache>
                <c:formatCode>0%</c:formatCode>
                <c:ptCount val="5"/>
                <c:pt idx="0">
                  <c:v>-5.3970436665164691E-2</c:v>
                </c:pt>
                <c:pt idx="1">
                  <c:v>-6.798227882218183E-2</c:v>
                </c:pt>
                <c:pt idx="2">
                  <c:v>0.123448554679604</c:v>
                </c:pt>
                <c:pt idx="3">
                  <c:v>-3.8037501712768013E-2</c:v>
                </c:pt>
                <c:pt idx="4">
                  <c:v>-3.5275114448032011E-2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902720"/>
        <c:axId val="91904256"/>
      </c:barChart>
      <c:catAx>
        <c:axId val="919027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1904256"/>
        <c:crosses val="autoZero"/>
        <c:auto val="1"/>
        <c:lblAlgn val="ctr"/>
        <c:lblOffset val="100"/>
        <c:noMultiLvlLbl val="0"/>
      </c:catAx>
      <c:valAx>
        <c:axId val="9190425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9190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1'!$B$58</c:f>
              <c:strCache>
                <c:ptCount val="1"/>
                <c:pt idx="0">
                  <c:v> DA et Suppléants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2"/>
              <c:layout>
                <c:manualLayout>
                  <c:x val="-0.3000000000000001"/>
                  <c:y val="-6.1797439347678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57916666666666583"/>
                  <c:y val="-1.2359487869535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3388888888888893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1'!$A$59:$A$64</c:f>
              <c:strCache>
                <c:ptCount val="6"/>
                <c:pt idx="0">
                  <c:v>Redonner des moyens financiers et humains à l'enseignement </c:v>
                </c:pt>
                <c:pt idx="1">
                  <c:v>Réaménager le temps scolaire sur l'année pour tenir compte des rythmes scolaires </c:v>
                </c:pt>
                <c:pt idx="2">
                  <c:v>Proposer plus de formations aux nouvelles technologies </c:v>
                </c:pt>
                <c:pt idx="3">
                  <c:v>Donner du temps aux enseignants qui s'engagent dans des responsabilités collectives pédagogiques 1056</c:v>
                </c:pt>
                <c:pt idx="4">
                  <c:v>Susciter plus d'expression et de démocratie au sein des établ </c:v>
                </c:pt>
                <c:pt idx="5">
                  <c:v>Donner à la formation initiale et continue des moyens et du temps suffisants </c:v>
                </c:pt>
              </c:strCache>
            </c:strRef>
          </c:cat>
          <c:val>
            <c:numRef>
              <c:f>'bilan 1'!$B$59:$B$64</c:f>
              <c:numCache>
                <c:formatCode>0%</c:formatCode>
                <c:ptCount val="6"/>
                <c:pt idx="0">
                  <c:v>0.117034511691155</c:v>
                </c:pt>
                <c:pt idx="1">
                  <c:v>0.101018654884634</c:v>
                </c:pt>
                <c:pt idx="2">
                  <c:v>-7.7798232695139941E-2</c:v>
                </c:pt>
                <c:pt idx="3">
                  <c:v>-0.17250037121529105</c:v>
                </c:pt>
                <c:pt idx="4">
                  <c:v>0.111168855711991</c:v>
                </c:pt>
                <c:pt idx="5">
                  <c:v>-8.8991641472523544E-2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959680"/>
        <c:axId val="91961216"/>
      </c:barChart>
      <c:catAx>
        <c:axId val="919596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91961216"/>
        <c:crosses val="autoZero"/>
        <c:auto val="1"/>
        <c:lblAlgn val="ctr"/>
        <c:lblOffset val="100"/>
        <c:noMultiLvlLbl val="0"/>
      </c:catAx>
      <c:valAx>
        <c:axId val="9196121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91959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24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1'!$B$69</c:f>
              <c:strCache>
                <c:ptCount val="1"/>
                <c:pt idx="0">
                  <c:v> temps partiel imposé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0.35277777777777813"/>
                  <c:y val="-2.059914644922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35972222222222211"/>
                  <c:y val="-4.11982928984524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1'!$A$70:$A$73</c:f>
              <c:strCache>
                <c:ptCount val="4"/>
                <c:pt idx="0">
                  <c:v>Faire reconnaître toutes les tâches des enseignants </c:v>
                </c:pt>
                <c:pt idx="1">
                  <c:v>Sécuriser les parcours professionnels </c:v>
                </c:pt>
                <c:pt idx="2">
                  <c:v>Donner du temps aux enseignants qui s'engagent dans des responsabilités collectives pédagogiques 1056</c:v>
                </c:pt>
                <c:pt idx="3">
                  <c:v>Susciter plus d'expression et de démocratie au sein des établ </c:v>
                </c:pt>
              </c:strCache>
            </c:strRef>
          </c:cat>
          <c:val>
            <c:numRef>
              <c:f>'bilan 1'!$B$70:$B$73</c:f>
              <c:numCache>
                <c:formatCode>0%</c:formatCode>
                <c:ptCount val="4"/>
                <c:pt idx="0">
                  <c:v>-5.4041661736389822E-2</c:v>
                </c:pt>
                <c:pt idx="1">
                  <c:v>8.6683848797250954E-2</c:v>
                </c:pt>
                <c:pt idx="2">
                  <c:v>-5.554130688780598E-2</c:v>
                </c:pt>
                <c:pt idx="3">
                  <c:v>5.6866432988515611E-2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004736"/>
        <c:axId val="92006272"/>
      </c:barChart>
      <c:catAx>
        <c:axId val="9200473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fr-FR"/>
          </a:p>
        </c:txPr>
        <c:crossAx val="92006272"/>
        <c:crosses val="autoZero"/>
        <c:auto val="1"/>
        <c:lblAlgn val="ctr"/>
        <c:lblOffset val="100"/>
        <c:noMultiLvlLbl val="0"/>
      </c:catAx>
      <c:valAx>
        <c:axId val="9200627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92004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title>
      <c:overlay val="0"/>
      <c:txPr>
        <a:bodyPr/>
        <a:lstStyle/>
        <a:p>
          <a:pPr>
            <a:defRPr sz="2400"/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'bilan 1'!$B$79</c:f>
              <c:strCache>
                <c:ptCount val="1"/>
                <c:pt idx="0">
                  <c:v>arrêts de travail &gt;30j toutes catégories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-0.32638888888888934"/>
                  <c:y val="2.05991464492262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2694444444444451"/>
                  <c:y val="-1.0299573224613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'bilan 1'!$A$80:$A$83</c:f>
              <c:strCache>
                <c:ptCount val="4"/>
                <c:pt idx="0">
                  <c:v>Proposer plus de formations à la gestion des relations avec le public scolaire </c:v>
                </c:pt>
                <c:pt idx="1">
                  <c:v>Mettre en place soutien psy des équipes et personnels en difficulté </c:v>
                </c:pt>
                <c:pt idx="2">
                  <c:v>Donner à la formation initiale et continue des moyens et du temps suffisants </c:v>
                </c:pt>
                <c:pt idx="3">
                  <c:v>Mettre en place une médecine du travail obligatoire et régulière </c:v>
                </c:pt>
              </c:strCache>
            </c:strRef>
          </c:cat>
          <c:val>
            <c:numRef>
              <c:f>'bilan 1'!$B$80:$B$83</c:f>
              <c:numCache>
                <c:formatCode>0%</c:formatCode>
                <c:ptCount val="4"/>
                <c:pt idx="0">
                  <c:v>-6.093197499148581E-2</c:v>
                </c:pt>
                <c:pt idx="1">
                  <c:v>0.10582368745243603</c:v>
                </c:pt>
                <c:pt idx="2">
                  <c:v>-4.2814271441942525E-2</c:v>
                </c:pt>
                <c:pt idx="3">
                  <c:v>7.4390568226500933E-2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2389760"/>
        <c:axId val="92391296"/>
      </c:barChart>
      <c:catAx>
        <c:axId val="923897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fr-FR"/>
          </a:p>
        </c:txPr>
        <c:crossAx val="92391296"/>
        <c:crosses val="autoZero"/>
        <c:auto val="1"/>
        <c:lblAlgn val="ctr"/>
        <c:lblOffset val="100"/>
        <c:noMultiLvlLbl val="0"/>
      </c:catAx>
      <c:valAx>
        <c:axId val="9239129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92389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age!$A$5</c:f>
              <c:strCache>
                <c:ptCount val="1"/>
                <c:pt idx="0">
                  <c:v>Moins de 30 ans</c:v>
                </c:pt>
              </c:strCache>
            </c:strRef>
          </c:tx>
          <c:invertIfNegative val="0"/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age!$B$5:$H$5</c:f>
              <c:numCache>
                <c:formatCode>#,##0</c:formatCode>
                <c:ptCount val="7"/>
                <c:pt idx="0">
                  <c:v>77</c:v>
                </c:pt>
                <c:pt idx="1">
                  <c:v>4</c:v>
                </c:pt>
                <c:pt idx="2">
                  <c:v>126</c:v>
                </c:pt>
                <c:pt idx="3">
                  <c:v>10</c:v>
                </c:pt>
                <c:pt idx="5">
                  <c:v>11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age!$A$6</c:f>
              <c:strCache>
                <c:ptCount val="1"/>
                <c:pt idx="0">
                  <c:v>Entre 30 et 35 ans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age!$B$6:$H$6</c:f>
              <c:numCache>
                <c:formatCode>#,##0</c:formatCode>
                <c:ptCount val="7"/>
                <c:pt idx="0">
                  <c:v>138</c:v>
                </c:pt>
                <c:pt idx="1">
                  <c:v>16</c:v>
                </c:pt>
                <c:pt idx="2">
                  <c:v>269</c:v>
                </c:pt>
                <c:pt idx="3">
                  <c:v>18</c:v>
                </c:pt>
                <c:pt idx="4">
                  <c:v>17</c:v>
                </c:pt>
                <c:pt idx="5">
                  <c:v>49</c:v>
                </c:pt>
                <c:pt idx="6">
                  <c:v>16</c:v>
                </c:pt>
              </c:numCache>
            </c:numRef>
          </c:val>
        </c:ser>
        <c:ser>
          <c:idx val="2"/>
          <c:order val="2"/>
          <c:tx>
            <c:strRef>
              <c:f>age!$A$7</c:f>
              <c:strCache>
                <c:ptCount val="1"/>
                <c:pt idx="0">
                  <c:v>Entre 36 et 40 ans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age!$B$7:$H$7</c:f>
              <c:numCache>
                <c:formatCode>#,##0</c:formatCode>
                <c:ptCount val="7"/>
                <c:pt idx="0">
                  <c:v>116</c:v>
                </c:pt>
                <c:pt idx="1">
                  <c:v>18</c:v>
                </c:pt>
                <c:pt idx="2">
                  <c:v>228</c:v>
                </c:pt>
                <c:pt idx="3">
                  <c:v>10</c:v>
                </c:pt>
                <c:pt idx="4">
                  <c:v>30</c:v>
                </c:pt>
                <c:pt idx="5">
                  <c:v>109</c:v>
                </c:pt>
                <c:pt idx="6">
                  <c:v>10</c:v>
                </c:pt>
              </c:numCache>
            </c:numRef>
          </c:val>
        </c:ser>
        <c:ser>
          <c:idx val="3"/>
          <c:order val="3"/>
          <c:tx>
            <c:strRef>
              <c:f>age!$A$8</c:f>
              <c:strCache>
                <c:ptCount val="1"/>
                <c:pt idx="0">
                  <c:v>Entre 41 et 45 ans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dLbl>
              <c:idx val="6"/>
              <c:delete val="1"/>
            </c:dLbl>
            <c:txPr>
              <a:bodyPr/>
              <a:lstStyle/>
              <a:p>
                <a:pPr>
                  <a:defRPr sz="1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age!$B$8:$H$8</c:f>
              <c:numCache>
                <c:formatCode>#,##0</c:formatCode>
                <c:ptCount val="7"/>
                <c:pt idx="0">
                  <c:v>63</c:v>
                </c:pt>
                <c:pt idx="1">
                  <c:v>13</c:v>
                </c:pt>
                <c:pt idx="2">
                  <c:v>207</c:v>
                </c:pt>
                <c:pt idx="3">
                  <c:v>11</c:v>
                </c:pt>
                <c:pt idx="4">
                  <c:v>44</c:v>
                </c:pt>
                <c:pt idx="5">
                  <c:v>128</c:v>
                </c:pt>
                <c:pt idx="6">
                  <c:v>19</c:v>
                </c:pt>
              </c:numCache>
            </c:numRef>
          </c:val>
        </c:ser>
        <c:ser>
          <c:idx val="4"/>
          <c:order val="4"/>
          <c:tx>
            <c:strRef>
              <c:f>age!$A$9</c:f>
              <c:strCache>
                <c:ptCount val="1"/>
                <c:pt idx="0">
                  <c:v>Entre 46 et 50 ans</c:v>
                </c:pt>
              </c:strCache>
            </c:strRef>
          </c:tx>
          <c:invertIfNegative val="0"/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age!$B$9:$H$9</c:f>
              <c:numCache>
                <c:formatCode>#,##0</c:formatCode>
                <c:ptCount val="7"/>
                <c:pt idx="0">
                  <c:v>29</c:v>
                </c:pt>
                <c:pt idx="1">
                  <c:v>9</c:v>
                </c:pt>
                <c:pt idx="2">
                  <c:v>337</c:v>
                </c:pt>
                <c:pt idx="3">
                  <c:v>13</c:v>
                </c:pt>
                <c:pt idx="4">
                  <c:v>28</c:v>
                </c:pt>
                <c:pt idx="5">
                  <c:v>150</c:v>
                </c:pt>
                <c:pt idx="6">
                  <c:v>19</c:v>
                </c:pt>
              </c:numCache>
            </c:numRef>
          </c:val>
        </c:ser>
        <c:ser>
          <c:idx val="5"/>
          <c:order val="5"/>
          <c:tx>
            <c:strRef>
              <c:f>age!$A$10</c:f>
              <c:strCache>
                <c:ptCount val="1"/>
                <c:pt idx="0">
                  <c:v>Entre 51 et 55 ans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4"/>
              <c:delete val="1"/>
            </c:dLbl>
            <c:dLbl>
              <c:idx val="6"/>
              <c:delete val="1"/>
            </c:dLbl>
            <c:dLbl>
              <c:idx val="7"/>
              <c:delete val="1"/>
            </c:dLbl>
            <c:txPr>
              <a:bodyPr/>
              <a:lstStyle/>
              <a:p>
                <a:pPr>
                  <a:defRPr sz="1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age!$B$10:$H$10</c:f>
              <c:numCache>
                <c:formatCode>#,##0</c:formatCode>
                <c:ptCount val="7"/>
                <c:pt idx="0">
                  <c:v>12</c:v>
                </c:pt>
                <c:pt idx="1">
                  <c:v>3</c:v>
                </c:pt>
                <c:pt idx="2">
                  <c:v>244</c:v>
                </c:pt>
                <c:pt idx="3">
                  <c:v>21</c:v>
                </c:pt>
                <c:pt idx="4">
                  <c:v>26</c:v>
                </c:pt>
                <c:pt idx="5">
                  <c:v>154</c:v>
                </c:pt>
                <c:pt idx="6">
                  <c:v>22</c:v>
                </c:pt>
              </c:numCache>
            </c:numRef>
          </c:val>
        </c:ser>
        <c:ser>
          <c:idx val="6"/>
          <c:order val="6"/>
          <c:tx>
            <c:strRef>
              <c:f>age!$A$11</c:f>
              <c:strCache>
                <c:ptCount val="1"/>
                <c:pt idx="0">
                  <c:v>Entre 56 et 60 ans</c:v>
                </c:pt>
              </c:strCache>
            </c:strRef>
          </c:tx>
          <c:invertIfNegative val="0"/>
          <c:dLbls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age!$B$11:$H$11</c:f>
              <c:numCache>
                <c:formatCode>#,##0</c:formatCode>
                <c:ptCount val="7"/>
                <c:pt idx="0">
                  <c:v>10</c:v>
                </c:pt>
                <c:pt idx="1">
                  <c:v>1</c:v>
                </c:pt>
                <c:pt idx="2">
                  <c:v>142</c:v>
                </c:pt>
                <c:pt idx="3">
                  <c:v>16</c:v>
                </c:pt>
                <c:pt idx="4">
                  <c:v>25</c:v>
                </c:pt>
                <c:pt idx="5">
                  <c:v>116</c:v>
                </c:pt>
                <c:pt idx="6">
                  <c:v>24</c:v>
                </c:pt>
              </c:numCache>
            </c:numRef>
          </c:val>
        </c:ser>
        <c:ser>
          <c:idx val="7"/>
          <c:order val="7"/>
          <c:tx>
            <c:strRef>
              <c:f>age!$A$12</c:f>
              <c:strCache>
                <c:ptCount val="1"/>
                <c:pt idx="0">
                  <c:v>61 ans et plus</c:v>
                </c:pt>
              </c:strCache>
            </c:strRef>
          </c:tx>
          <c:invertIfNegative val="0"/>
          <c:cat>
            <c:strRef>
              <c:f>age!$B$4:$H$4</c:f>
              <c:strCache>
                <c:ptCount val="7"/>
                <c:pt idx="0">
                  <c:v>Maitre auxiliaire</c:v>
                </c:pt>
                <c:pt idx="1">
                  <c:v>Instituteur</c:v>
                </c:pt>
                <c:pt idx="2">
                  <c:v>Professeur des écoles</c:v>
                </c:pt>
                <c:pt idx="3">
                  <c:v>PEPS</c:v>
                </c:pt>
                <c:pt idx="4">
                  <c:v>AE</c:v>
                </c:pt>
                <c:pt idx="5">
                  <c:v>PLP</c:v>
                </c:pt>
                <c:pt idx="6">
                  <c:v>Agrégé</c:v>
                </c:pt>
              </c:strCache>
            </c:strRef>
          </c:cat>
          <c:val>
            <c:numRef>
              <c:f>age!$B$12:$H$12</c:f>
              <c:numCache>
                <c:formatCode>General</c:formatCode>
                <c:ptCount val="7"/>
                <c:pt idx="0" formatCode="#,##0">
                  <c:v>1</c:v>
                </c:pt>
                <c:pt idx="2" formatCode="#,##0">
                  <c:v>9</c:v>
                </c:pt>
                <c:pt idx="3" formatCode="#,##0">
                  <c:v>3</c:v>
                </c:pt>
                <c:pt idx="4" formatCode="#,##0">
                  <c:v>1</c:v>
                </c:pt>
                <c:pt idx="5" formatCode="#,##0">
                  <c:v>9</c:v>
                </c:pt>
                <c:pt idx="6" formatCode="#,##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113600"/>
        <c:axId val="31814016"/>
      </c:barChart>
      <c:catAx>
        <c:axId val="3511360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31814016"/>
        <c:crosses val="autoZero"/>
        <c:auto val="1"/>
        <c:lblAlgn val="ctr"/>
        <c:lblOffset val="100"/>
        <c:noMultiLvlLbl val="0"/>
      </c:catAx>
      <c:valAx>
        <c:axId val="31814016"/>
        <c:scaling>
          <c:orientation val="minMax"/>
        </c:scaling>
        <c:delete val="0"/>
        <c:axPos val="b"/>
        <c:numFmt formatCode="0%" sourceLinked="1"/>
        <c:majorTickMark val="out"/>
        <c:minorTickMark val="none"/>
        <c:tickLblPos val="nextTo"/>
        <c:crossAx val="35113600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8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 sz="4000"/>
            </a:pPr>
            <a:r>
              <a:rPr lang="en-US" sz="4000"/>
              <a:t>Statut</a:t>
            </a:r>
          </a:p>
        </c:rich>
      </c:tx>
      <c:layout>
        <c:manualLayout>
          <c:xMode val="edge"/>
          <c:yMode val="edge"/>
          <c:x val="0.80691918197725154"/>
          <c:y val="0.8566299749757774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0.16522539370078701"/>
                  <c:y val="5.137321376494611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2444258530183702"/>
                  <c:y val="0.2864817333672952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statut!$A$20:$A$25</c:f>
              <c:strCache>
                <c:ptCount val="6"/>
                <c:pt idx="0">
                  <c:v>Suppléant 1er degré</c:v>
                </c:pt>
                <c:pt idx="1">
                  <c:v>Délégué rectoral (2nd degré)</c:v>
                </c:pt>
                <c:pt idx="2">
                  <c:v>Contractuel</c:v>
                </c:pt>
                <c:pt idx="3">
                  <c:v>Agrée (contrat simple)</c:v>
                </c:pt>
                <c:pt idx="4">
                  <c:v>Hors contrat</c:v>
                </c:pt>
                <c:pt idx="5">
                  <c:v>Sans réponse</c:v>
                </c:pt>
              </c:strCache>
            </c:strRef>
          </c:cat>
          <c:val>
            <c:numRef>
              <c:f>statut!$B$20:$B$25</c:f>
              <c:numCache>
                <c:formatCode>#,##0</c:formatCode>
                <c:ptCount val="6"/>
                <c:pt idx="0">
                  <c:v>133</c:v>
                </c:pt>
                <c:pt idx="1">
                  <c:v>248</c:v>
                </c:pt>
                <c:pt idx="2">
                  <c:v>4493</c:v>
                </c:pt>
                <c:pt idx="3">
                  <c:v>643</c:v>
                </c:pt>
                <c:pt idx="4">
                  <c:v>42</c:v>
                </c:pt>
                <c:pt idx="5">
                  <c:v>362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COMPARAISON</a:t>
            </a:r>
          </a:p>
        </c:rich>
      </c:tx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statut!$E$48</c:f>
              <c:strCache>
                <c:ptCount val="1"/>
                <c:pt idx="0">
                  <c:v>ENQUETE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ln cmpd="sng"/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6.9444444444444527E-3"/>
                  <c:y val="2.084257846656401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777777777777319E-3"/>
                  <c:y val="2.084257846656431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statut!$D$49:$D$51</c:f>
              <c:strCache>
                <c:ptCount val="3"/>
                <c:pt idx="0">
                  <c:v>CONTRACTUELS NON TITULAIRES</c:v>
                </c:pt>
                <c:pt idx="1">
                  <c:v>TITULAIRES CONTRACTUELS</c:v>
                </c:pt>
                <c:pt idx="2">
                  <c:v>PRECAIRES</c:v>
                </c:pt>
              </c:strCache>
            </c:strRef>
          </c:cat>
          <c:val>
            <c:numRef>
              <c:f>statut!$E$49:$E$51</c:f>
              <c:numCache>
                <c:formatCode>#,##0</c:formatCode>
                <c:ptCount val="3"/>
                <c:pt idx="0">
                  <c:v>520</c:v>
                </c:pt>
                <c:pt idx="1">
                  <c:v>4493</c:v>
                </c:pt>
                <c:pt idx="2">
                  <c:v>381</c:v>
                </c:pt>
              </c:numCache>
            </c:numRef>
          </c:val>
        </c:ser>
        <c:ser>
          <c:idx val="1"/>
          <c:order val="1"/>
          <c:tx>
            <c:strRef>
              <c:f>statut!$F$48</c:f>
              <c:strCache>
                <c:ptCount val="1"/>
                <c:pt idx="0">
                  <c:v>MEN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statut!$D$49:$D$51</c:f>
              <c:strCache>
                <c:ptCount val="3"/>
                <c:pt idx="0">
                  <c:v>CONTRACTUELS NON TITULAIRES</c:v>
                </c:pt>
                <c:pt idx="1">
                  <c:v>TITULAIRES CONTRACTUELS</c:v>
                </c:pt>
                <c:pt idx="2">
                  <c:v>PRECAIRES</c:v>
                </c:pt>
              </c:strCache>
            </c:strRef>
          </c:cat>
          <c:val>
            <c:numRef>
              <c:f>statut!$F$49:$F$51</c:f>
              <c:numCache>
                <c:formatCode>General</c:formatCode>
                <c:ptCount val="3"/>
                <c:pt idx="0">
                  <c:v>21707</c:v>
                </c:pt>
                <c:pt idx="1">
                  <c:v>115315</c:v>
                </c:pt>
                <c:pt idx="2">
                  <c:v>13700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overlay val="0"/>
      <c:txPr>
        <a:bodyPr/>
        <a:lstStyle/>
        <a:p>
          <a:pPr>
            <a:defRPr sz="16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352624671916005"/>
          <c:y val="4.2328042328042312E-2"/>
          <c:w val="0.53433945756780521"/>
          <c:h val="0.90389326334208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Feuil4!$A$16</c:f>
              <c:strCache>
                <c:ptCount val="1"/>
                <c:pt idx="0">
                  <c:v>Temps complet</c:v>
                </c:pt>
              </c:strCache>
            </c:strRef>
          </c:tx>
          <c:invertIfNegative val="0"/>
          <c:cat>
            <c:strRef>
              <c:f>Feuil4!$B$15:$I$15</c:f>
              <c:strCache>
                <c:ptCount val="8"/>
                <c:pt idx="0">
                  <c:v>Maitre auxiliaire</c:v>
                </c:pt>
                <c:pt idx="1">
                  <c:v>Instituteur</c:v>
                </c:pt>
                <c:pt idx="2">
                  <c:v>AE</c:v>
                </c:pt>
                <c:pt idx="3">
                  <c:v>Certifié</c:v>
                </c:pt>
                <c:pt idx="4">
                  <c:v>Professeur des écoles</c:v>
                </c:pt>
                <c:pt idx="5">
                  <c:v>PLP</c:v>
                </c:pt>
                <c:pt idx="6">
                  <c:v>PEPS</c:v>
                </c:pt>
                <c:pt idx="7">
                  <c:v>Agrégé</c:v>
                </c:pt>
              </c:strCache>
            </c:strRef>
          </c:cat>
          <c:val>
            <c:numRef>
              <c:f>Feuil4!$B$16:$I$16</c:f>
              <c:numCache>
                <c:formatCode>#,##0</c:formatCode>
                <c:ptCount val="8"/>
                <c:pt idx="0">
                  <c:v>310</c:v>
                </c:pt>
                <c:pt idx="1">
                  <c:v>47</c:v>
                </c:pt>
                <c:pt idx="2">
                  <c:v>145</c:v>
                </c:pt>
                <c:pt idx="3">
                  <c:v>2209</c:v>
                </c:pt>
                <c:pt idx="4">
                  <c:v>1386</c:v>
                </c:pt>
                <c:pt idx="5">
                  <c:v>644</c:v>
                </c:pt>
                <c:pt idx="6">
                  <c:v>95</c:v>
                </c:pt>
                <c:pt idx="7">
                  <c:v>107</c:v>
                </c:pt>
              </c:numCache>
            </c:numRef>
          </c:val>
        </c:ser>
        <c:ser>
          <c:idx val="1"/>
          <c:order val="1"/>
          <c:tx>
            <c:strRef>
              <c:f>Feuil4!$A$17</c:f>
              <c:strCache>
                <c:ptCount val="1"/>
                <c:pt idx="0">
                  <c:v>Temps partiel choisi</c:v>
                </c:pt>
              </c:strCache>
            </c:strRef>
          </c:tx>
          <c:invertIfNegative val="0"/>
          <c:cat>
            <c:strRef>
              <c:f>Feuil4!$B$15:$I$15</c:f>
              <c:strCache>
                <c:ptCount val="8"/>
                <c:pt idx="0">
                  <c:v>Maitre auxiliaire</c:v>
                </c:pt>
                <c:pt idx="1">
                  <c:v>Instituteur</c:v>
                </c:pt>
                <c:pt idx="2">
                  <c:v>AE</c:v>
                </c:pt>
                <c:pt idx="3">
                  <c:v>Certifié</c:v>
                </c:pt>
                <c:pt idx="4">
                  <c:v>Professeur des écoles</c:v>
                </c:pt>
                <c:pt idx="5">
                  <c:v>PLP</c:v>
                </c:pt>
                <c:pt idx="6">
                  <c:v>PEPS</c:v>
                </c:pt>
                <c:pt idx="7">
                  <c:v>Agrégé</c:v>
                </c:pt>
              </c:strCache>
            </c:strRef>
          </c:cat>
          <c:val>
            <c:numRef>
              <c:f>Feuil4!$B$17:$I$17</c:f>
              <c:numCache>
                <c:formatCode>#,##0</c:formatCode>
                <c:ptCount val="8"/>
                <c:pt idx="0">
                  <c:v>28</c:v>
                </c:pt>
                <c:pt idx="1">
                  <c:v>10</c:v>
                </c:pt>
                <c:pt idx="2">
                  <c:v>17</c:v>
                </c:pt>
                <c:pt idx="3">
                  <c:v>273</c:v>
                </c:pt>
                <c:pt idx="4">
                  <c:v>176</c:v>
                </c:pt>
                <c:pt idx="5">
                  <c:v>76</c:v>
                </c:pt>
                <c:pt idx="6">
                  <c:v>11</c:v>
                </c:pt>
                <c:pt idx="7">
                  <c:v>6</c:v>
                </c:pt>
              </c:numCache>
            </c:numRef>
          </c:val>
        </c:ser>
        <c:ser>
          <c:idx val="2"/>
          <c:order val="2"/>
          <c:tx>
            <c:strRef>
              <c:f>Feuil4!$A$18</c:f>
              <c:strCache>
                <c:ptCount val="1"/>
                <c:pt idx="0">
                  <c:v>Temps partiel imposé</c:v>
                </c:pt>
              </c:strCache>
            </c:strRef>
          </c:tx>
          <c:invertIfNegative val="0"/>
          <c:cat>
            <c:strRef>
              <c:f>Feuil4!$B$15:$I$15</c:f>
              <c:strCache>
                <c:ptCount val="8"/>
                <c:pt idx="0">
                  <c:v>Maitre auxiliaire</c:v>
                </c:pt>
                <c:pt idx="1">
                  <c:v>Instituteur</c:v>
                </c:pt>
                <c:pt idx="2">
                  <c:v>AE</c:v>
                </c:pt>
                <c:pt idx="3">
                  <c:v>Certifié</c:v>
                </c:pt>
                <c:pt idx="4">
                  <c:v>Professeur des écoles</c:v>
                </c:pt>
                <c:pt idx="5">
                  <c:v>PLP</c:v>
                </c:pt>
                <c:pt idx="6">
                  <c:v>PEPS</c:v>
                </c:pt>
                <c:pt idx="7">
                  <c:v>Agrégé</c:v>
                </c:pt>
              </c:strCache>
            </c:strRef>
          </c:cat>
          <c:val>
            <c:numRef>
              <c:f>Feuil4!$B$18:$I$18</c:f>
              <c:numCache>
                <c:formatCode>#,##0</c:formatCode>
                <c:ptCount val="8"/>
                <c:pt idx="0">
                  <c:v>104</c:v>
                </c:pt>
                <c:pt idx="1">
                  <c:v>4</c:v>
                </c:pt>
                <c:pt idx="2">
                  <c:v>8</c:v>
                </c:pt>
                <c:pt idx="3">
                  <c:v>33</c:v>
                </c:pt>
                <c:pt idx="4">
                  <c:v>15</c:v>
                </c:pt>
                <c:pt idx="5">
                  <c:v>12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er>
          <c:idx val="3"/>
          <c:order val="3"/>
          <c:tx>
            <c:strRef>
              <c:f>Feuil4!$A$19</c:f>
              <c:strCache>
                <c:ptCount val="1"/>
                <c:pt idx="0">
                  <c:v>Sans réponse</c:v>
                </c:pt>
              </c:strCache>
            </c:strRef>
          </c:tx>
          <c:invertIfNegative val="0"/>
          <c:cat>
            <c:strRef>
              <c:f>Feuil4!$B$15:$I$15</c:f>
              <c:strCache>
                <c:ptCount val="8"/>
                <c:pt idx="0">
                  <c:v>Maitre auxiliaire</c:v>
                </c:pt>
                <c:pt idx="1">
                  <c:v>Instituteur</c:v>
                </c:pt>
                <c:pt idx="2">
                  <c:v>AE</c:v>
                </c:pt>
                <c:pt idx="3">
                  <c:v>Certifié</c:v>
                </c:pt>
                <c:pt idx="4">
                  <c:v>Professeur des écoles</c:v>
                </c:pt>
                <c:pt idx="5">
                  <c:v>PLP</c:v>
                </c:pt>
                <c:pt idx="6">
                  <c:v>PEPS</c:v>
                </c:pt>
                <c:pt idx="7">
                  <c:v>Agrégé</c:v>
                </c:pt>
              </c:strCache>
            </c:strRef>
          </c:cat>
          <c:val>
            <c:numRef>
              <c:f>Feuil4!$B$19:$I$19</c:f>
              <c:numCache>
                <c:formatCode>#,##0</c:formatCode>
                <c:ptCount val="8"/>
                <c:pt idx="0">
                  <c:v>14</c:v>
                </c:pt>
                <c:pt idx="1">
                  <c:v>3</c:v>
                </c:pt>
                <c:pt idx="2">
                  <c:v>3</c:v>
                </c:pt>
                <c:pt idx="3">
                  <c:v>33</c:v>
                </c:pt>
                <c:pt idx="4">
                  <c:v>31</c:v>
                </c:pt>
                <c:pt idx="5">
                  <c:v>13</c:v>
                </c:pt>
                <c:pt idx="6">
                  <c:v>1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66934656"/>
        <c:axId val="66936192"/>
        <c:axId val="0"/>
      </c:bar3DChart>
      <c:catAx>
        <c:axId val="6693465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fr-FR"/>
          </a:p>
        </c:txPr>
        <c:crossAx val="66936192"/>
        <c:crosses val="autoZero"/>
        <c:auto val="1"/>
        <c:lblAlgn val="ctr"/>
        <c:lblOffset val="100"/>
        <c:noMultiLvlLbl val="0"/>
      </c:catAx>
      <c:valAx>
        <c:axId val="66936192"/>
        <c:scaling>
          <c:orientation val="minMax"/>
        </c:scaling>
        <c:delete val="0"/>
        <c:axPos val="b"/>
        <c:majorGridlines/>
        <c:numFmt formatCode="0%" sourceLinked="1"/>
        <c:majorTickMark val="none"/>
        <c:minorTickMark val="none"/>
        <c:tickLblPos val="nextTo"/>
        <c:crossAx val="6693465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24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Syndiqués</a:t>
            </a:r>
          </a:p>
        </c:rich>
      </c:tx>
      <c:layout>
        <c:manualLayout>
          <c:xMode val="edge"/>
          <c:yMode val="edge"/>
          <c:x val="7.0602058708452708E-2"/>
          <c:y val="0.81129874458393503"/>
        </c:manualLayout>
      </c:layout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Feuil6!$A$5</c:f>
              <c:strCache>
                <c:ptCount val="1"/>
                <c:pt idx="0">
                  <c:v>Oui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Feuil6!$B$4:$I$4</c:f>
              <c:strCache>
                <c:ptCount val="8"/>
                <c:pt idx="0">
                  <c:v>PLP</c:v>
                </c:pt>
                <c:pt idx="1">
                  <c:v>AE</c:v>
                </c:pt>
                <c:pt idx="2">
                  <c:v>PEPS</c:v>
                </c:pt>
                <c:pt idx="3">
                  <c:v>Certifié</c:v>
                </c:pt>
                <c:pt idx="4">
                  <c:v>Agrégé</c:v>
                </c:pt>
                <c:pt idx="5">
                  <c:v>Professeur des écoles</c:v>
                </c:pt>
                <c:pt idx="6">
                  <c:v>Instituteur</c:v>
                </c:pt>
                <c:pt idx="7">
                  <c:v>Maitre auxiliaire</c:v>
                </c:pt>
              </c:strCache>
            </c:strRef>
          </c:cat>
          <c:val>
            <c:numRef>
              <c:f>Feuil6!$B$5:$I$5</c:f>
              <c:numCache>
                <c:formatCode>#,##0</c:formatCode>
                <c:ptCount val="8"/>
                <c:pt idx="0">
                  <c:v>503</c:v>
                </c:pt>
                <c:pt idx="1">
                  <c:v>114</c:v>
                </c:pt>
                <c:pt idx="2">
                  <c:v>71</c:v>
                </c:pt>
                <c:pt idx="3">
                  <c:v>1547</c:v>
                </c:pt>
                <c:pt idx="4">
                  <c:v>71</c:v>
                </c:pt>
                <c:pt idx="5">
                  <c:v>832</c:v>
                </c:pt>
                <c:pt idx="6">
                  <c:v>33</c:v>
                </c:pt>
                <c:pt idx="7">
                  <c:v>207</c:v>
                </c:pt>
              </c:numCache>
            </c:numRef>
          </c:val>
        </c:ser>
        <c:ser>
          <c:idx val="1"/>
          <c:order val="1"/>
          <c:tx>
            <c:strRef>
              <c:f>Feuil6!$A$6</c:f>
              <c:strCache>
                <c:ptCount val="1"/>
                <c:pt idx="0">
                  <c:v>Non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800"/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Feuil6!$B$4:$I$4</c:f>
              <c:strCache>
                <c:ptCount val="8"/>
                <c:pt idx="0">
                  <c:v>PLP</c:v>
                </c:pt>
                <c:pt idx="1">
                  <c:v>AE</c:v>
                </c:pt>
                <c:pt idx="2">
                  <c:v>PEPS</c:v>
                </c:pt>
                <c:pt idx="3">
                  <c:v>Certifié</c:v>
                </c:pt>
                <c:pt idx="4">
                  <c:v>Agrégé</c:v>
                </c:pt>
                <c:pt idx="5">
                  <c:v>Professeur des écoles</c:v>
                </c:pt>
                <c:pt idx="6">
                  <c:v>Instituteur</c:v>
                </c:pt>
                <c:pt idx="7">
                  <c:v>Maitre auxiliaire</c:v>
                </c:pt>
              </c:strCache>
            </c:strRef>
          </c:cat>
          <c:val>
            <c:numRef>
              <c:f>Feuil6!$B$6:$I$6</c:f>
              <c:numCache>
                <c:formatCode>#,##0</c:formatCode>
                <c:ptCount val="8"/>
                <c:pt idx="0">
                  <c:v>172</c:v>
                </c:pt>
                <c:pt idx="1">
                  <c:v>47</c:v>
                </c:pt>
                <c:pt idx="2">
                  <c:v>24</c:v>
                </c:pt>
                <c:pt idx="3">
                  <c:v>768</c:v>
                </c:pt>
                <c:pt idx="4">
                  <c:v>34</c:v>
                </c:pt>
                <c:pt idx="5">
                  <c:v>588</c:v>
                </c:pt>
                <c:pt idx="6">
                  <c:v>26</c:v>
                </c:pt>
                <c:pt idx="7">
                  <c:v>200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72427776"/>
        <c:axId val="72437760"/>
      </c:barChart>
      <c:catAx>
        <c:axId val="724277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="1"/>
            </a:pPr>
            <a:endParaRPr lang="fr-FR"/>
          </a:p>
        </c:txPr>
        <c:crossAx val="72437760"/>
        <c:crosses val="autoZero"/>
        <c:auto val="1"/>
        <c:lblAlgn val="ctr"/>
        <c:lblOffset val="100"/>
        <c:noMultiLvlLbl val="0"/>
      </c:catAx>
      <c:valAx>
        <c:axId val="7243776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r-FR"/>
          </a:p>
        </c:txPr>
        <c:crossAx val="7242777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800"/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506080489938801"/>
          <c:y val="0.13620626006438605"/>
          <c:w val="0.52210061242344841"/>
          <c:h val="0.77434754231097225"/>
        </c:manualLayout>
      </c:layout>
      <c:doughnutChart>
        <c:varyColors val="1"/>
        <c:ser>
          <c:idx val="0"/>
          <c:order val="0"/>
          <c:explosion val="29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0070C0"/>
              </a:solidFill>
            </c:spPr>
          </c:dPt>
          <c:dPt>
            <c:idx val="4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0.19166666666666696"/>
                  <c:y val="-3.70784636086072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0972222222222206"/>
                  <c:y val="3.913837825352982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3055555555555596"/>
                  <c:y val="5.9737524702756027E-2"/>
                </c:manualLayout>
              </c:layout>
              <c:spPr/>
              <c:txPr>
                <a:bodyPr/>
                <a:lstStyle/>
                <a:p>
                  <a:pPr>
                    <a:defRPr sz="1800"/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7638888888888901"/>
                  <c:y val="-2.0599146449226213E-3"/>
                </c:manualLayout>
              </c:layout>
              <c:spPr/>
              <c:txPr>
                <a:bodyPr/>
                <a:lstStyle/>
                <a:p>
                  <a:pPr>
                    <a:defRPr sz="1800"/>
                  </a:pPr>
                  <a:endParaRPr lang="fr-FR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22916666666666696"/>
                  <c:y val="-4.5318122188297623E-2"/>
                </c:manualLayout>
              </c:layout>
              <c:tx>
                <c:rich>
                  <a:bodyPr/>
                  <a:lstStyle/>
                  <a:p>
                    <a:r>
                      <a:rPr lang="fr-FR" sz="1800" dirty="0"/>
                      <a:t>Les problème de santé au travail
16%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'domaines dégradés'!$B$3:$B$7</c:f>
              <c:strCache>
                <c:ptCount val="5"/>
                <c:pt idx="0">
                  <c:v>Les conditions sociales</c:v>
                </c:pt>
                <c:pt idx="1">
                  <c:v> Le Temps de travail </c:v>
                </c:pt>
                <c:pt idx="2">
                  <c:v> Les sollicitations psychologiques</c:v>
                </c:pt>
                <c:pt idx="3">
                  <c:v>L'environnement professionnel</c:v>
                </c:pt>
                <c:pt idx="4">
                  <c:v>Les problème de santé au travail</c:v>
                </c:pt>
              </c:strCache>
            </c:strRef>
          </c:cat>
          <c:val>
            <c:numRef>
              <c:f>'domaines dégradés'!$C$3:$C$7</c:f>
              <c:numCache>
                <c:formatCode>0.0</c:formatCode>
                <c:ptCount val="5"/>
                <c:pt idx="0">
                  <c:v>1997.75</c:v>
                </c:pt>
                <c:pt idx="1">
                  <c:v>1637.2857142857151</c:v>
                </c:pt>
                <c:pt idx="2">
                  <c:v>1455.1111111111109</c:v>
                </c:pt>
                <c:pt idx="3">
                  <c:v>1268.454545454545</c:v>
                </c:pt>
                <c:pt idx="4">
                  <c:v>1217.625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0.7869</cdr:x>
      <cdr:y>0.63158</cdr:y>
    </cdr:from>
    <cdr:to>
      <cdr:x>0.9782</cdr:x>
      <cdr:y>0.82895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6516216" y="3456384"/>
          <a:ext cx="1584176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dirty="0">
            <a:solidFill>
              <a:schemeClr val="bg1"/>
            </a:solidFill>
          </a:endParaRPr>
        </a:p>
        <a:p xmlns:a="http://schemas.openxmlformats.org/drawingml/2006/main">
          <a:r>
            <a:rPr lang="fr-FR" sz="4000" dirty="0" smtClean="0">
              <a:solidFill>
                <a:schemeClr val="bg1"/>
              </a:solidFill>
            </a:rPr>
            <a:t>1470</a:t>
          </a:r>
          <a:endParaRPr lang="fr-FR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0.78303</cdr:x>
      <cdr:y>0.20635</cdr:y>
    </cdr:from>
    <cdr:to>
      <cdr:x>0.95694</cdr:x>
      <cdr:y>0.35109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6624736" y="936104"/>
          <a:ext cx="1471379" cy="6565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4000" dirty="0" smtClean="0">
              <a:solidFill>
                <a:schemeClr val="bg1"/>
              </a:solidFill>
            </a:rPr>
            <a:t>4309</a:t>
          </a:r>
          <a:endParaRPr lang="fr-FR" sz="4000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0.626</cdr:x>
      <cdr:y>0.87001</cdr:y>
    </cdr:from>
    <cdr:to>
      <cdr:x>0.87012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724128" y="5517232"/>
          <a:ext cx="2232248" cy="792088"/>
        </a:xfrm>
        <a:prstGeom xmlns:a="http://schemas.openxmlformats.org/drawingml/2006/main" prst="rect">
          <a:avLst/>
        </a:prstGeom>
        <a:solidFill xmlns:a="http://schemas.openxmlformats.org/drawingml/2006/main">
          <a:sysClr val="windowText" lastClr="0000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Book Antiqua"/>
            </a:defRPr>
          </a:lvl1pPr>
          <a:lvl2pPr marL="457200" indent="0">
            <a:defRPr sz="1100">
              <a:latin typeface="Book Antiqua"/>
            </a:defRPr>
          </a:lvl2pPr>
          <a:lvl3pPr marL="914400" indent="0">
            <a:defRPr sz="1100">
              <a:latin typeface="Book Antiqua"/>
            </a:defRPr>
          </a:lvl3pPr>
          <a:lvl4pPr marL="1371600" indent="0">
            <a:defRPr sz="1100">
              <a:latin typeface="Book Antiqua"/>
            </a:defRPr>
          </a:lvl4pPr>
          <a:lvl5pPr marL="1828800" indent="0">
            <a:defRPr sz="1100">
              <a:latin typeface="Book Antiqua"/>
            </a:defRPr>
          </a:lvl5pPr>
          <a:lvl6pPr marL="2286000" indent="0">
            <a:defRPr sz="1100">
              <a:latin typeface="Book Antiqua"/>
            </a:defRPr>
          </a:lvl6pPr>
          <a:lvl7pPr marL="2743200" indent="0">
            <a:defRPr sz="1100">
              <a:latin typeface="Book Antiqua"/>
            </a:defRPr>
          </a:lvl7pPr>
          <a:lvl8pPr marL="3200400" indent="0">
            <a:defRPr sz="1100">
              <a:latin typeface="Book Antiqua"/>
            </a:defRPr>
          </a:lvl8pPr>
          <a:lvl9pPr marL="3657600" indent="0">
            <a:defRPr sz="1100">
              <a:latin typeface="Book Antiqua"/>
            </a:defRPr>
          </a:lvl9pPr>
        </a:lstStyle>
        <a:p xmlns:a="http://schemas.openxmlformats.org/drawingml/2006/main">
          <a:r>
            <a:rPr lang="fr-FR" sz="2000" b="1" dirty="0" smtClean="0">
              <a:solidFill>
                <a:srgbClr val="FFFF00"/>
              </a:solidFill>
            </a:rPr>
            <a:t>POPULATION GENERALE</a:t>
          </a:r>
          <a:endParaRPr lang="fr-FR" sz="11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0.39763</cdr:x>
      <cdr:y>0.85819</cdr:y>
    </cdr:from>
    <cdr:to>
      <cdr:x>0.61812</cdr:x>
      <cdr:y>0.92909</cdr:y>
    </cdr:to>
    <cdr:sp macro="" textlink="">
      <cdr:nvSpPr>
        <cdr:cNvPr id="3" name="Flèche droite 2"/>
        <cdr:cNvSpPr/>
      </cdr:nvSpPr>
      <cdr:spPr>
        <a:xfrm xmlns:a="http://schemas.openxmlformats.org/drawingml/2006/main" rot="10800000">
          <a:off x="3635896" y="5229200"/>
          <a:ext cx="2016224" cy="432048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FF00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Book Antiqua"/>
            </a:defRPr>
          </a:lvl1pPr>
          <a:lvl2pPr marL="457200" indent="0">
            <a:defRPr sz="1100">
              <a:solidFill>
                <a:sysClr val="window" lastClr="FFFFFF"/>
              </a:solidFill>
              <a:latin typeface="Book Antiqua"/>
            </a:defRPr>
          </a:lvl2pPr>
          <a:lvl3pPr marL="914400" indent="0">
            <a:defRPr sz="1100">
              <a:solidFill>
                <a:sysClr val="window" lastClr="FFFFFF"/>
              </a:solidFill>
              <a:latin typeface="Book Antiqua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Book Antiqua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Book Antiqua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Book Antiqua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Book Antiqua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Book Antiqua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Book Antiqua"/>
            </a:defRPr>
          </a:lvl9pPr>
        </a:lstStyle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0.24013</cdr:x>
      <cdr:y>0.45639</cdr:y>
    </cdr:from>
    <cdr:to>
      <cdr:x>0.48425</cdr:x>
      <cdr:y>0.58638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2195736" y="2780928"/>
          <a:ext cx="2232248" cy="792088"/>
        </a:xfrm>
        <a:prstGeom xmlns:a="http://schemas.openxmlformats.org/drawingml/2006/main" prst="rect">
          <a:avLst/>
        </a:prstGeom>
        <a:solidFill xmlns:a="http://schemas.openxmlformats.org/drawingml/2006/main">
          <a:sysClr val="windowText" lastClr="0000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Book Antiqua"/>
            </a:defRPr>
          </a:lvl1pPr>
          <a:lvl2pPr marL="457200" indent="0">
            <a:defRPr sz="1100">
              <a:latin typeface="Book Antiqua"/>
            </a:defRPr>
          </a:lvl2pPr>
          <a:lvl3pPr marL="914400" indent="0">
            <a:defRPr sz="1100">
              <a:latin typeface="Book Antiqua"/>
            </a:defRPr>
          </a:lvl3pPr>
          <a:lvl4pPr marL="1371600" indent="0">
            <a:defRPr sz="1100">
              <a:latin typeface="Book Antiqua"/>
            </a:defRPr>
          </a:lvl4pPr>
          <a:lvl5pPr marL="1828800" indent="0">
            <a:defRPr sz="1100">
              <a:latin typeface="Book Antiqua"/>
            </a:defRPr>
          </a:lvl5pPr>
          <a:lvl6pPr marL="2286000" indent="0">
            <a:defRPr sz="1100">
              <a:latin typeface="Book Antiqua"/>
            </a:defRPr>
          </a:lvl6pPr>
          <a:lvl7pPr marL="2743200" indent="0">
            <a:defRPr sz="1100">
              <a:latin typeface="Book Antiqua"/>
            </a:defRPr>
          </a:lvl7pPr>
          <a:lvl8pPr marL="3200400" indent="0">
            <a:defRPr sz="1100">
              <a:latin typeface="Book Antiqua"/>
            </a:defRPr>
          </a:lvl8pPr>
          <a:lvl9pPr marL="3657600" indent="0">
            <a:defRPr sz="1100">
              <a:latin typeface="Book Antiqua"/>
            </a:defRPr>
          </a:lvl9pPr>
        </a:lstStyle>
        <a:p xmlns:a="http://schemas.openxmlformats.org/drawingml/2006/main">
          <a:r>
            <a:rPr lang="fr-FR" sz="2000" b="1" dirty="0" smtClean="0">
              <a:solidFill>
                <a:srgbClr val="0070C0"/>
              </a:solidFill>
            </a:rPr>
            <a:t>POPULATION ENQUETE</a:t>
          </a:r>
        </a:p>
        <a:p xmlns:a="http://schemas.openxmlformats.org/drawingml/2006/main">
          <a:endParaRPr lang="fr-FR" sz="11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0.38934</cdr:x>
      <cdr:y>0.49671</cdr:y>
    </cdr:from>
    <cdr:to>
      <cdr:x>0.49172</cdr:x>
      <cdr:y>0.54398</cdr:y>
    </cdr:to>
    <cdr:sp macro="" textlink="">
      <cdr:nvSpPr>
        <cdr:cNvPr id="5" name="Flèche droite 4"/>
        <cdr:cNvSpPr/>
      </cdr:nvSpPr>
      <cdr:spPr>
        <a:xfrm xmlns:a="http://schemas.openxmlformats.org/drawingml/2006/main" rot="19462326">
          <a:off x="3560169" y="3026619"/>
          <a:ext cx="936104" cy="288032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0.72837</cdr:x>
      <cdr:y>0.71638</cdr:y>
    </cdr:from>
    <cdr:to>
      <cdr:x>0.87012</cdr:x>
      <cdr:y>0.7991</cdr:y>
    </cdr:to>
    <cdr:sp macro="" textlink="">
      <cdr:nvSpPr>
        <cdr:cNvPr id="2" name="Flèche droite 1"/>
        <cdr:cNvSpPr/>
      </cdr:nvSpPr>
      <cdr:spPr>
        <a:xfrm xmlns:a="http://schemas.openxmlformats.org/drawingml/2006/main" rot="12042573">
          <a:off x="6660232" y="4365104"/>
          <a:ext cx="1296144" cy="504056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FF00"/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0.75588</cdr:x>
      <cdr:y>0.81092</cdr:y>
    </cdr:from>
    <cdr:to>
      <cdr:x>1</cdr:x>
      <cdr:y>0.94091</cdr:y>
    </cdr:to>
    <cdr:sp macro="" textlink="">
      <cdr:nvSpPr>
        <cdr:cNvPr id="3" name="ZoneTexte 2"/>
        <cdr:cNvSpPr txBox="1"/>
      </cdr:nvSpPr>
      <cdr:spPr>
        <a:xfrm xmlns:a="http://schemas.openxmlformats.org/drawingml/2006/main">
          <a:off x="6911752" y="4941168"/>
          <a:ext cx="2232248" cy="792088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2000" b="1" dirty="0" smtClean="0">
              <a:solidFill>
                <a:srgbClr val="FFFF00"/>
              </a:solidFill>
            </a:rPr>
            <a:t>POPULATION GENERALE</a:t>
          </a:r>
          <a:endParaRPr lang="fr-FR" sz="11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0.39763</cdr:x>
      <cdr:y>0.49184</cdr:y>
    </cdr:from>
    <cdr:to>
      <cdr:x>0.5945</cdr:x>
      <cdr:y>0.62184</cdr:y>
    </cdr:to>
    <cdr:sp macro="" textlink="">
      <cdr:nvSpPr>
        <cdr:cNvPr id="5" name="ZoneTexte 1"/>
        <cdr:cNvSpPr txBox="1"/>
      </cdr:nvSpPr>
      <cdr:spPr>
        <a:xfrm xmlns:a="http://schemas.openxmlformats.org/drawingml/2006/main">
          <a:off x="3635896" y="2996952"/>
          <a:ext cx="1800200" cy="792088"/>
        </a:xfrm>
        <a:prstGeom xmlns:a="http://schemas.openxmlformats.org/drawingml/2006/main" prst="rect">
          <a:avLst/>
        </a:prstGeom>
        <a:solidFill xmlns:a="http://schemas.openxmlformats.org/drawingml/2006/main">
          <a:sysClr val="windowText" lastClr="00000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Book Antiqua"/>
            </a:defRPr>
          </a:lvl1pPr>
          <a:lvl2pPr marL="457200" indent="0">
            <a:defRPr sz="1100">
              <a:latin typeface="Book Antiqua"/>
            </a:defRPr>
          </a:lvl2pPr>
          <a:lvl3pPr marL="914400" indent="0">
            <a:defRPr sz="1100">
              <a:latin typeface="Book Antiqua"/>
            </a:defRPr>
          </a:lvl3pPr>
          <a:lvl4pPr marL="1371600" indent="0">
            <a:defRPr sz="1100">
              <a:latin typeface="Book Antiqua"/>
            </a:defRPr>
          </a:lvl4pPr>
          <a:lvl5pPr marL="1828800" indent="0">
            <a:defRPr sz="1100">
              <a:latin typeface="Book Antiqua"/>
            </a:defRPr>
          </a:lvl5pPr>
          <a:lvl6pPr marL="2286000" indent="0">
            <a:defRPr sz="1100">
              <a:latin typeface="Book Antiqua"/>
            </a:defRPr>
          </a:lvl6pPr>
          <a:lvl7pPr marL="2743200" indent="0">
            <a:defRPr sz="1100">
              <a:latin typeface="Book Antiqua"/>
            </a:defRPr>
          </a:lvl7pPr>
          <a:lvl8pPr marL="3200400" indent="0">
            <a:defRPr sz="1100">
              <a:latin typeface="Book Antiqua"/>
            </a:defRPr>
          </a:lvl8pPr>
          <a:lvl9pPr marL="3657600" indent="0">
            <a:defRPr sz="1100">
              <a:latin typeface="Book Antiqua"/>
            </a:defRPr>
          </a:lvl9pPr>
        </a:lstStyle>
        <a:p xmlns:a="http://schemas.openxmlformats.org/drawingml/2006/main">
          <a:r>
            <a:rPr lang="fr-FR" sz="1600" b="1" dirty="0" smtClean="0">
              <a:solidFill>
                <a:srgbClr val="0070C0"/>
              </a:solidFill>
            </a:rPr>
            <a:t>POPULATION</a:t>
          </a:r>
          <a:r>
            <a:rPr lang="fr-FR" sz="1800" b="1" dirty="0" smtClean="0">
              <a:solidFill>
                <a:srgbClr val="0070C0"/>
              </a:solidFill>
            </a:rPr>
            <a:t> ENQUETE</a:t>
          </a:r>
        </a:p>
        <a:p xmlns:a="http://schemas.openxmlformats.org/drawingml/2006/main">
          <a:endParaRPr lang="fr-FR" sz="18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0.54373</cdr:x>
      <cdr:y>0.56437</cdr:y>
    </cdr:from>
    <cdr:to>
      <cdr:x>0.62574</cdr:x>
      <cdr:y>0.62286</cdr:y>
    </cdr:to>
    <cdr:sp macro="" textlink="">
      <cdr:nvSpPr>
        <cdr:cNvPr id="4" name="Flèche droite 3"/>
        <cdr:cNvSpPr/>
      </cdr:nvSpPr>
      <cdr:spPr>
        <a:xfrm xmlns:a="http://schemas.openxmlformats.org/drawingml/2006/main" rot="1592367">
          <a:off x="4971895" y="3438890"/>
          <a:ext cx="749897" cy="356377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AF6A0-6110-4900-BB02-25F158CE69F4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BC56E-7C1D-4E05-AB46-390E7E6C4C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023B8-1611-4B9D-B3AD-E9EEF1DEFA6F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725C8-8D61-486A-A169-F88801189A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C954-F755-435F-98CB-6FB75676A69E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27E9E-220E-4407-84DC-59DCAF86D58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F5A01-5D33-49B4-B6C1-E29F7DBDE54A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8DA34-22E8-49AE-8863-817F9F437F4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A03F-0BDE-40A0-BA4A-6CE20F6D64D9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F883-B33C-4654-A1DA-EB543F682A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83808-8B2F-4746-8C73-F8664916EDD8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DBE3C-01EF-430F-B281-88CA5FB2279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4CE05-ADCD-46E5-9B85-160845B4C2EE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8C119-9F1A-4DC3-BB26-651C64D96D0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A3CDB-2115-4371-89E9-9A4F14AAFCA2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5B023-334E-43A8-BC42-3A7F9C0107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203DE-E4F1-4AA1-994A-D7F88D8FB42B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8556D-FAF6-4FAC-B8C8-5EA2961463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0621-0F86-4897-A107-E9246B1BD110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BFCFE-763B-4920-BBAA-4194CBE90B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7D9E-CEA7-4510-A099-31E9BDA93A73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AB096-6874-4252-A410-BF84D42C0B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96400E-2F82-4332-81F1-4279CF397E9B}" type="datetimeFigureOut">
              <a:rPr lang="fr-FR"/>
              <a:pPr>
                <a:defRPr/>
              </a:pPr>
              <a:t>10/04/2013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44EDBF-3108-41E0-80D9-69FF51FB4CB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4213" y="4797425"/>
            <a:ext cx="7920037" cy="1247775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fr-FR" b="1" dirty="0" smtClean="0"/>
              <a:t>Résultats de l’enquête réalisée par la Fep CDT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fr-FR" b="1" dirty="0" smtClean="0"/>
              <a:t> entre févier et mars 2012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fr-FR" b="1" dirty="0" smtClean="0"/>
              <a:t>Auprès de 6000 enseignants 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3315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40038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51725" y="5256213"/>
            <a:ext cx="1692275" cy="160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2" descr="C:\Documents and Settings\admin\Mes documents\Colloque santé au travail\logo colloque santé au travai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68850" y="0"/>
            <a:ext cx="43751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2530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253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53150"/>
            <a:ext cx="8270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323528" y="548680"/>
          <a:ext cx="828092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535" name="ZoneTexte 7"/>
          <p:cNvSpPr txBox="1">
            <a:spLocks noChangeArrowheads="1"/>
          </p:cNvSpPr>
          <p:nvPr/>
        </p:nvSpPr>
        <p:spPr bwMode="auto">
          <a:xfrm>
            <a:off x="2195513" y="0"/>
            <a:ext cx="568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3600" b="1">
                <a:solidFill>
                  <a:srgbClr val="00B050"/>
                </a:solidFill>
                <a:latin typeface="Book Antiqua" pitchFamily="18" charset="0"/>
              </a:rPr>
              <a:t>57, 6 %     SYNDIQUES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980728"/>
            <a:ext cx="8229600" cy="3024336"/>
          </a:xfrm>
          <a:solidFill>
            <a:schemeClr val="accent1">
              <a:lumMod val="60000"/>
              <a:lumOff val="4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Ce qui s’est le plus dégradé ces 5 dernières années</a:t>
            </a:r>
            <a:endParaRPr lang="fr-FR" sz="6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3555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457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37288"/>
            <a:ext cx="728663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5602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560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53150"/>
            <a:ext cx="8270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aphique 7"/>
          <p:cNvGraphicFramePr/>
          <p:nvPr/>
        </p:nvGraphicFramePr>
        <p:xfrm>
          <a:off x="0" y="0"/>
          <a:ext cx="11051704" cy="8082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662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53150"/>
            <a:ext cx="8270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Graphique 8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7650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765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1238"/>
            <a:ext cx="90011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980728"/>
            <a:ext cx="8229600" cy="3024336"/>
          </a:xfrm>
          <a:solidFill>
            <a:schemeClr val="accent1">
              <a:lumMod val="60000"/>
              <a:lumOff val="4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Où agir ?</a:t>
            </a:r>
            <a:b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Préconisations des enseignants</a:t>
            </a:r>
            <a:endParaRPr lang="fr-FR" sz="6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8675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9698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970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0722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072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75388"/>
            <a:ext cx="684213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>
            <a:graphicFrameLocks/>
          </p:cNvGraphicFramePr>
          <p:nvPr/>
        </p:nvGraphicFramePr>
        <p:xfrm>
          <a:off x="0" y="0"/>
          <a:ext cx="91440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1746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174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25"/>
          <a:ext cx="9144000" cy="6857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276872"/>
            <a:ext cx="8229600" cy="18288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600" dirty="0" smtClean="0">
                <a:solidFill>
                  <a:srgbClr val="00B050"/>
                </a:solidFill>
              </a:rPr>
              <a:t>Profil des enquêtés</a:t>
            </a:r>
            <a:endParaRPr lang="fr-FR" sz="6600" dirty="0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4339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976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2770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277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1238"/>
            <a:ext cx="90011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3794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379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1238"/>
            <a:ext cx="90011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1" y="0"/>
          <a:ext cx="9144000" cy="6021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4818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482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53150"/>
            <a:ext cx="8270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5842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584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980728"/>
            <a:ext cx="8229600" cy="3024336"/>
          </a:xfrm>
          <a:solidFill>
            <a:schemeClr val="accent1">
              <a:lumMod val="60000"/>
              <a:lumOff val="4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Impact du statut sur les dégradations</a:t>
            </a:r>
            <a:b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fr-FR" sz="6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36867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Accentuation </a:t>
            </a:r>
            <a:endParaRPr lang="fr-FR" dirty="0"/>
          </a:p>
        </p:txBody>
      </p:sp>
      <p:sp>
        <p:nvSpPr>
          <p:cNvPr id="37890" name="Espace réservé du contenu 2"/>
          <p:cNvSpPr>
            <a:spLocks noGrp="1"/>
          </p:cNvSpPr>
          <p:nvPr>
            <p:ph idx="1"/>
          </p:nvPr>
        </p:nvSpPr>
        <p:spPr>
          <a:xfrm>
            <a:off x="395288" y="2492375"/>
            <a:ext cx="8229600" cy="1470025"/>
          </a:xfrm>
        </p:spPr>
        <p:txBody>
          <a:bodyPr/>
          <a:lstStyle/>
          <a:p>
            <a:r>
              <a:rPr lang="fr-FR" smtClean="0"/>
              <a:t>Je crains de perdre mon emploi (+16%)</a:t>
            </a:r>
          </a:p>
          <a:p>
            <a:r>
              <a:rPr lang="fr-FR" smtClean="0"/>
              <a:t>Mon salaire ne me permet plus de répondre à mes besoins (+14%)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51520" y="4005064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Minoration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23850" y="5389563"/>
            <a:ext cx="8820150" cy="14684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Mon métier est moins reconnu socialement (-19%)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Je ne pourrai jamais changer de métier (-12%)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288" y="333375"/>
            <a:ext cx="7200900" cy="7064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/>
              <a:t>DA et suppléants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Accentuation </a:t>
            </a:r>
            <a:endParaRPr lang="fr-FR" dirty="0"/>
          </a:p>
        </p:txBody>
      </p:sp>
      <p:sp>
        <p:nvSpPr>
          <p:cNvPr id="38914" name="Espace réservé du contenu 2"/>
          <p:cNvSpPr>
            <a:spLocks noGrp="1"/>
          </p:cNvSpPr>
          <p:nvPr>
            <p:ph idx="1"/>
          </p:nvPr>
        </p:nvSpPr>
        <p:spPr>
          <a:xfrm>
            <a:off x="395288" y="2492375"/>
            <a:ext cx="8229600" cy="1470025"/>
          </a:xfrm>
        </p:spPr>
        <p:txBody>
          <a:bodyPr/>
          <a:lstStyle/>
          <a:p>
            <a:r>
              <a:rPr lang="fr-FR" smtClean="0"/>
              <a:t>Les pauses dans la journée (+ 4%)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0" y="3501008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Minoration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0" y="4941888"/>
            <a:ext cx="8820150" cy="14684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endParaRPr lang="fr-FR" sz="2800" dirty="0">
              <a:latin typeface="+mn-lt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95288" y="333375"/>
            <a:ext cx="7200900" cy="7064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/>
              <a:t>Contractuels premier degré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323850" y="5013325"/>
            <a:ext cx="8229600" cy="14684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Le mode de management (-4%)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Accentuation </a:t>
            </a:r>
            <a:endParaRPr lang="fr-FR" dirty="0"/>
          </a:p>
        </p:txBody>
      </p:sp>
      <p:sp>
        <p:nvSpPr>
          <p:cNvPr id="39938" name="Espace réservé du contenu 2"/>
          <p:cNvSpPr>
            <a:spLocks noGrp="1"/>
          </p:cNvSpPr>
          <p:nvPr>
            <p:ph idx="1"/>
          </p:nvPr>
        </p:nvSpPr>
        <p:spPr>
          <a:xfrm>
            <a:off x="468313" y="2636838"/>
            <a:ext cx="8229600" cy="1468437"/>
          </a:xfrm>
        </p:spPr>
        <p:txBody>
          <a:bodyPr/>
          <a:lstStyle/>
          <a:p>
            <a:r>
              <a:rPr lang="fr-FR" smtClean="0"/>
              <a:t>Je crains de perdre mon emploi (+24%)</a:t>
            </a:r>
          </a:p>
          <a:p>
            <a:r>
              <a:rPr lang="fr-FR" smtClean="0"/>
              <a:t>Mon salaire ne me permet plus de répondre à mes besoins (+13%)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23528" y="4005064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Minoration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0" y="5389563"/>
            <a:ext cx="9144000" cy="14684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Mon métier est moins reconnu socialement (-20%)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Je ne pourrai jamais changer de métier (-13%)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288" y="333375"/>
            <a:ext cx="7200900" cy="7064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/>
              <a:t>Temps partiels imposés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980728"/>
            <a:ext cx="8229600" cy="4176464"/>
          </a:xfrm>
          <a:solidFill>
            <a:schemeClr val="accent1">
              <a:lumMod val="60000"/>
              <a:lumOff val="4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Impact de l’état de santé</a:t>
            </a:r>
            <a:b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sur les réponses</a:t>
            </a:r>
            <a:br>
              <a:rPr lang="fr-FR" sz="6000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fr-FR" sz="6000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0963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fr-FR" dirty="0" smtClean="0"/>
              <a:t>Accentuation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8313" y="2636838"/>
            <a:ext cx="8229600" cy="1468437"/>
          </a:xfrm>
        </p:spPr>
        <p:txBody>
          <a:bodyPr>
            <a:normAutofit lnSpcReduction="1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fr-FR" dirty="0" smtClean="0"/>
              <a:t>Autre problème de santé(+10%)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fr-FR" dirty="0" smtClean="0"/>
              <a:t>Dépression(+6,5%)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fr-FR" dirty="0" smtClean="0"/>
              <a:t>Je ne pourrai jamais changer de métier (+3%)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323528" y="4005064"/>
            <a:ext cx="8229600" cy="1143000"/>
          </a:xfrm>
          <a:prstGeom prst="rect">
            <a:avLst/>
          </a:prstGeom>
        </p:spPr>
        <p:txBody>
          <a:bodyPr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r-FR" sz="4100" b="1" dirty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Minoration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0" y="5389563"/>
            <a:ext cx="9144000" cy="14684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Une forte fatigue (- 7%)</a:t>
            </a:r>
          </a:p>
          <a:p>
            <a:pPr marL="548640" indent="-411480" fontAlgn="auto"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/>
            </a:pPr>
            <a:r>
              <a:rPr lang="fr-FR" sz="2800" dirty="0">
                <a:latin typeface="+mn-lt"/>
              </a:rPr>
              <a:t>Problème de voix (- 4%)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288" y="333375"/>
            <a:ext cx="7200900" cy="13223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/>
              <a:t>Arrêts de travail &gt; à 30 jours sur 24 mois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536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13475"/>
            <a:ext cx="755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683568" y="1052736"/>
          <a:ext cx="846043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365" name="ZoneTexte 7"/>
          <p:cNvSpPr txBox="1">
            <a:spLocks noChangeArrowheads="1"/>
          </p:cNvSpPr>
          <p:nvPr/>
        </p:nvSpPr>
        <p:spPr bwMode="auto">
          <a:xfrm>
            <a:off x="2447925" y="260350"/>
            <a:ext cx="66960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6000" b="1">
                <a:latin typeface="Book Antiqua" pitchFamily="18" charset="0"/>
              </a:rPr>
              <a:t>5921 réponses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060848"/>
            <a:ext cx="8229600" cy="208823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600" dirty="0" smtClean="0">
                <a:solidFill>
                  <a:srgbClr val="00B050"/>
                </a:solidFill>
              </a:rPr>
              <a:t>Préconisations selon les items</a:t>
            </a:r>
            <a:endParaRPr lang="fr-FR" sz="6600" dirty="0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3011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976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403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505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608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8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710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0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813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4915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017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7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120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222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638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49950"/>
            <a:ext cx="10652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325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229600" cy="316835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600" dirty="0" smtClean="0">
                <a:solidFill>
                  <a:srgbClr val="00B050"/>
                </a:solidFill>
              </a:rPr>
              <a:t>Préconisations selon les catégories</a:t>
            </a:r>
            <a:endParaRPr lang="fr-FR" sz="6600" dirty="0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4275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976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529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29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632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2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734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4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837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5939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6041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1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6144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812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aphique 5"/>
          <p:cNvGraphicFramePr/>
          <p:nvPr/>
        </p:nvGraphicFramePr>
        <p:xfrm>
          <a:off x="0" y="0"/>
          <a:ext cx="9144000" cy="6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2204864"/>
            <a:ext cx="8229600" cy="129614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6600" dirty="0" smtClean="0">
                <a:solidFill>
                  <a:srgbClr val="00B050"/>
                </a:solidFill>
              </a:rPr>
              <a:t>fin</a:t>
            </a:r>
            <a:endParaRPr lang="fr-FR" sz="6600" dirty="0">
              <a:solidFill>
                <a:srgbClr val="00B05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62467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09763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8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7410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7412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13475"/>
            <a:ext cx="755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8434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8436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13475"/>
            <a:ext cx="755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323528" y="836712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439" name="ZoneTexte 7"/>
          <p:cNvSpPr txBox="1">
            <a:spLocks noChangeArrowheads="1"/>
          </p:cNvSpPr>
          <p:nvPr/>
        </p:nvSpPr>
        <p:spPr bwMode="auto">
          <a:xfrm>
            <a:off x="1476375" y="260350"/>
            <a:ext cx="4535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800">
                <a:solidFill>
                  <a:srgbClr val="00B050"/>
                </a:solidFill>
                <a:latin typeface="Book Antiqua" pitchFamily="18" charset="0"/>
              </a:rPr>
              <a:t>45 ans  Age Moyen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9458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19460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13475"/>
            <a:ext cx="755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0482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0484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1238"/>
            <a:ext cx="90011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6093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275" y="1371600"/>
            <a:ext cx="82296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21506" name="Sous-titre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endParaRPr lang="fr-FR" smtClean="0"/>
          </a:p>
        </p:txBody>
      </p:sp>
      <p:sp>
        <p:nvSpPr>
          <p:cNvPr id="5" name="ZoneTexte 4"/>
          <p:cNvSpPr txBox="1"/>
          <p:nvPr/>
        </p:nvSpPr>
        <p:spPr>
          <a:xfrm>
            <a:off x="1476375" y="6488113"/>
            <a:ext cx="66595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Colloque santé au travail 14 novembre 2012</a:t>
            </a:r>
          </a:p>
        </p:txBody>
      </p:sp>
      <p:pic>
        <p:nvPicPr>
          <p:cNvPr id="21508" name="Picture 2" descr="C:\Documents and Settings\admin\Mes documents\Colloque santé au travail\icones\FLAS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213475"/>
            <a:ext cx="755650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3" descr="C:\Documents and Settings\admin\Mes documents\Colloque santé au travail\icones\formation_rvb_logo_cfd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16913" y="6073775"/>
            <a:ext cx="827087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Graphique 6"/>
          <p:cNvGraphicFramePr/>
          <p:nvPr/>
        </p:nvGraphicFramePr>
        <p:xfrm>
          <a:off x="0" y="0"/>
          <a:ext cx="9144000" cy="5949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1341</TotalTime>
  <Words>661</Words>
  <Application>Microsoft Office PowerPoint</Application>
  <PresentationFormat>Affichage à l'écran (4:3)</PresentationFormat>
  <Paragraphs>123</Paragraphs>
  <Slides>49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49</vt:i4>
      </vt:variant>
    </vt:vector>
  </HeadingPairs>
  <TitlesOfParts>
    <vt:vector size="50" baseType="lpstr">
      <vt:lpstr>Apex</vt:lpstr>
      <vt:lpstr>Présentation PowerPoint</vt:lpstr>
      <vt:lpstr>Profil des enquêtés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Ce qui s’est le plus dégradé ces 5 dernières années</vt:lpstr>
      <vt:lpstr>Présentation PowerPoint</vt:lpstr>
      <vt:lpstr>Présentation PowerPoint</vt:lpstr>
      <vt:lpstr>Présentation PowerPoint</vt:lpstr>
      <vt:lpstr>Présentation PowerPoint</vt:lpstr>
      <vt:lpstr>Où agir ? Préconisations des enseignants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Impact du statut sur les dégradations </vt:lpstr>
      <vt:lpstr>Accentuation </vt:lpstr>
      <vt:lpstr>Accentuation </vt:lpstr>
      <vt:lpstr>Accentuation </vt:lpstr>
      <vt:lpstr>Impact de l’état de santé sur les réponses </vt:lpstr>
      <vt:lpstr>Accentuation </vt:lpstr>
      <vt:lpstr>Préconisations selon les items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Préconisations selon les catégories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fin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Francis Moreau</dc:creator>
  <cp:lastModifiedBy>Marie Cromarias</cp:lastModifiedBy>
  <cp:revision>83</cp:revision>
  <cp:lastPrinted>2013-04-10T11:14:55Z</cp:lastPrinted>
  <dcterms:created xsi:type="dcterms:W3CDTF">2013-01-11T13:11:52Z</dcterms:created>
  <dcterms:modified xsi:type="dcterms:W3CDTF">2013-04-10T13:10:36Z</dcterms:modified>
</cp:coreProperties>
</file>